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6" r:id="rId1"/>
  </p:sldMasterIdLst>
  <p:notesMasterIdLst>
    <p:notesMasterId r:id="rId24"/>
  </p:notesMasterIdLst>
  <p:sldIdLst>
    <p:sldId id="287" r:id="rId2"/>
    <p:sldId id="283" r:id="rId3"/>
    <p:sldId id="289" r:id="rId4"/>
    <p:sldId id="282" r:id="rId5"/>
    <p:sldId id="257" r:id="rId6"/>
    <p:sldId id="258" r:id="rId7"/>
    <p:sldId id="259" r:id="rId8"/>
    <p:sldId id="262" r:id="rId9"/>
    <p:sldId id="263" r:id="rId10"/>
    <p:sldId id="264" r:id="rId11"/>
    <p:sldId id="281" r:id="rId12"/>
    <p:sldId id="265" r:id="rId13"/>
    <p:sldId id="266" r:id="rId14"/>
    <p:sldId id="267" r:id="rId15"/>
    <p:sldId id="268" r:id="rId16"/>
    <p:sldId id="269" r:id="rId17"/>
    <p:sldId id="285" r:id="rId18"/>
    <p:sldId id="270" r:id="rId19"/>
    <p:sldId id="271" r:id="rId20"/>
    <p:sldId id="272" r:id="rId21"/>
    <p:sldId id="284" r:id="rId22"/>
    <p:sldId id="288" r:id="rId23"/>
  </p:sldIdLst>
  <p:sldSz cx="9906000" cy="6858000" type="A4"/>
  <p:notesSz cx="9906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novo" initials="L" lastIdx="1" clrIdx="0">
    <p:extLst>
      <p:ext uri="{19B8F6BF-5375-455C-9EA6-DF929625EA0E}">
        <p15:presenceInfo xmlns:p15="http://schemas.microsoft.com/office/powerpoint/2012/main" userId="3f9fd32a56f0011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03" autoAdjust="0"/>
    <p:restoredTop sz="94660"/>
  </p:normalViewPr>
  <p:slideViewPr>
    <p:cSldViewPr>
      <p:cViewPr varScale="1">
        <p:scale>
          <a:sx n="87" d="100"/>
          <a:sy n="87" d="100"/>
        </p:scale>
        <p:origin x="571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jp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926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11813" y="0"/>
            <a:ext cx="42926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010D68-C4DA-4729-9088-15F52B27152C}" type="datetimeFigureOut">
              <a:rPr lang="en-IN" smtClean="0"/>
              <a:t>27-06-2021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281363" y="857250"/>
            <a:ext cx="334327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90600" y="3300413"/>
            <a:ext cx="79248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42926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11813" y="6513513"/>
            <a:ext cx="42926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2925D6-E5EC-475B-B53E-154A6A1C0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5558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8250" y="1122363"/>
            <a:ext cx="7429500" cy="2387600"/>
          </a:xfrm>
        </p:spPr>
        <p:txBody>
          <a:bodyPr anchor="b"/>
          <a:lstStyle>
            <a:lvl1pPr algn="ctr">
              <a:defRPr sz="487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1950"/>
            </a:lvl1pPr>
            <a:lvl2pPr marL="371475" indent="0" algn="ctr">
              <a:buNone/>
              <a:defRPr sz="1625"/>
            </a:lvl2pPr>
            <a:lvl3pPr marL="742950" indent="0" algn="ctr">
              <a:buNone/>
              <a:defRPr sz="1463"/>
            </a:lvl3pPr>
            <a:lvl4pPr marL="1114425" indent="0" algn="ctr">
              <a:buNone/>
              <a:defRPr sz="1300"/>
            </a:lvl4pPr>
            <a:lvl5pPr marL="1485900" indent="0" algn="ctr">
              <a:buNone/>
              <a:defRPr sz="1300"/>
            </a:lvl5pPr>
            <a:lvl6pPr marL="1857375" indent="0" algn="ctr">
              <a:buNone/>
              <a:defRPr sz="1300"/>
            </a:lvl6pPr>
            <a:lvl7pPr marL="2228850" indent="0" algn="ctr">
              <a:buNone/>
              <a:defRPr sz="1300"/>
            </a:lvl7pPr>
            <a:lvl8pPr marL="2600325" indent="0" algn="ctr">
              <a:buNone/>
              <a:defRPr sz="1300"/>
            </a:lvl8pPr>
            <a:lvl9pPr marL="2971800" indent="0" algn="ctr">
              <a:buNone/>
              <a:defRPr sz="13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3851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5076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1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7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706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0654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8" y="1709739"/>
            <a:ext cx="8543925" cy="2852737"/>
          </a:xfrm>
        </p:spPr>
        <p:txBody>
          <a:bodyPr anchor="b"/>
          <a:lstStyle>
            <a:lvl1pPr>
              <a:defRPr sz="487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8" y="4589464"/>
            <a:ext cx="8543925" cy="1500187"/>
          </a:xfrm>
        </p:spPr>
        <p:txBody>
          <a:bodyPr/>
          <a:lstStyle>
            <a:lvl1pPr marL="0" indent="0">
              <a:buNone/>
              <a:defRPr sz="1950">
                <a:solidFill>
                  <a:schemeClr val="tx1">
                    <a:tint val="75000"/>
                  </a:schemeClr>
                </a:solidFill>
              </a:defRPr>
            </a:lvl1pPr>
            <a:lvl2pPr marL="371475" indent="0">
              <a:buNone/>
              <a:defRPr sz="1625">
                <a:solidFill>
                  <a:schemeClr val="tx1">
                    <a:tint val="75000"/>
                  </a:schemeClr>
                </a:solidFill>
              </a:defRPr>
            </a:lvl2pPr>
            <a:lvl3pPr marL="742950" indent="0">
              <a:buNone/>
              <a:defRPr sz="1463">
                <a:solidFill>
                  <a:schemeClr val="tx1">
                    <a:tint val="75000"/>
                  </a:schemeClr>
                </a:solidFill>
              </a:defRPr>
            </a:lvl3pPr>
            <a:lvl4pPr marL="1114425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4pPr>
            <a:lvl5pPr marL="1485900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5pPr>
            <a:lvl6pPr marL="1857375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6pPr>
            <a:lvl7pPr marL="2228850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7pPr>
            <a:lvl8pPr marL="2600325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8pPr>
            <a:lvl9pPr marL="2971800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2803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56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6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8" y="1681163"/>
            <a:ext cx="4190702" cy="823912"/>
          </a:xfrm>
        </p:spPr>
        <p:txBody>
          <a:bodyPr anchor="b"/>
          <a:lstStyle>
            <a:lvl1pPr marL="0" indent="0">
              <a:buNone/>
              <a:defRPr sz="1950" b="1"/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8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1950" b="1"/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127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989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3306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26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6"/>
            <a:ext cx="5014913" cy="4873625"/>
          </a:xfrm>
        </p:spPr>
        <p:txBody>
          <a:bodyPr/>
          <a:lstStyle>
            <a:lvl1pPr>
              <a:defRPr sz="2600"/>
            </a:lvl1pPr>
            <a:lvl2pPr>
              <a:defRPr sz="2275"/>
            </a:lvl2pPr>
            <a:lvl3pPr>
              <a:defRPr sz="1950"/>
            </a:lvl3pPr>
            <a:lvl4pPr>
              <a:defRPr sz="1625"/>
            </a:lvl4pPr>
            <a:lvl5pPr>
              <a:defRPr sz="1625"/>
            </a:lvl5pPr>
            <a:lvl6pPr>
              <a:defRPr sz="1625"/>
            </a:lvl6pPr>
            <a:lvl7pPr>
              <a:defRPr sz="1625"/>
            </a:lvl7pPr>
            <a:lvl8pPr>
              <a:defRPr sz="1625"/>
            </a:lvl8pPr>
            <a:lvl9pPr>
              <a:defRPr sz="162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300"/>
            </a:lvl1pPr>
            <a:lvl2pPr marL="371475" indent="0">
              <a:buNone/>
              <a:defRPr sz="1138"/>
            </a:lvl2pPr>
            <a:lvl3pPr marL="742950" indent="0">
              <a:buNone/>
              <a:defRPr sz="975"/>
            </a:lvl3pPr>
            <a:lvl4pPr marL="1114425" indent="0">
              <a:buNone/>
              <a:defRPr sz="813"/>
            </a:lvl4pPr>
            <a:lvl5pPr marL="1485900" indent="0">
              <a:buNone/>
              <a:defRPr sz="813"/>
            </a:lvl5pPr>
            <a:lvl6pPr marL="1857375" indent="0">
              <a:buNone/>
              <a:defRPr sz="813"/>
            </a:lvl6pPr>
            <a:lvl7pPr marL="2228850" indent="0">
              <a:buNone/>
              <a:defRPr sz="813"/>
            </a:lvl7pPr>
            <a:lvl8pPr marL="2600325" indent="0">
              <a:buNone/>
              <a:defRPr sz="813"/>
            </a:lvl8pPr>
            <a:lvl9pPr marL="2971800" indent="0">
              <a:buNone/>
              <a:defRPr sz="81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203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26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1340" y="987426"/>
            <a:ext cx="5014913" cy="4873625"/>
          </a:xfrm>
        </p:spPr>
        <p:txBody>
          <a:bodyPr/>
          <a:lstStyle>
            <a:lvl1pPr marL="0" indent="0">
              <a:buNone/>
              <a:defRPr sz="2600"/>
            </a:lvl1pPr>
            <a:lvl2pPr marL="371475" indent="0">
              <a:buNone/>
              <a:defRPr sz="2275"/>
            </a:lvl2pPr>
            <a:lvl3pPr marL="742950" indent="0">
              <a:buNone/>
              <a:defRPr sz="1950"/>
            </a:lvl3pPr>
            <a:lvl4pPr marL="1114425" indent="0">
              <a:buNone/>
              <a:defRPr sz="1625"/>
            </a:lvl4pPr>
            <a:lvl5pPr marL="1485900" indent="0">
              <a:buNone/>
              <a:defRPr sz="1625"/>
            </a:lvl5pPr>
            <a:lvl6pPr marL="1857375" indent="0">
              <a:buNone/>
              <a:defRPr sz="1625"/>
            </a:lvl6pPr>
            <a:lvl7pPr marL="2228850" indent="0">
              <a:buNone/>
              <a:defRPr sz="1625"/>
            </a:lvl7pPr>
            <a:lvl8pPr marL="2600325" indent="0">
              <a:buNone/>
              <a:defRPr sz="1625"/>
            </a:lvl8pPr>
            <a:lvl9pPr marL="2971800" indent="0">
              <a:buNone/>
              <a:defRPr sz="1625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300"/>
            </a:lvl1pPr>
            <a:lvl2pPr marL="371475" indent="0">
              <a:buNone/>
              <a:defRPr sz="1138"/>
            </a:lvl2pPr>
            <a:lvl3pPr marL="742950" indent="0">
              <a:buNone/>
              <a:defRPr sz="975"/>
            </a:lvl3pPr>
            <a:lvl4pPr marL="1114425" indent="0">
              <a:buNone/>
              <a:defRPr sz="813"/>
            </a:lvl4pPr>
            <a:lvl5pPr marL="1485900" indent="0">
              <a:buNone/>
              <a:defRPr sz="813"/>
            </a:lvl5pPr>
            <a:lvl6pPr marL="1857375" indent="0">
              <a:buNone/>
              <a:defRPr sz="813"/>
            </a:lvl6pPr>
            <a:lvl7pPr marL="2228850" indent="0">
              <a:buNone/>
              <a:defRPr sz="813"/>
            </a:lvl7pPr>
            <a:lvl8pPr marL="2600325" indent="0">
              <a:buNone/>
              <a:defRPr sz="813"/>
            </a:lvl8pPr>
            <a:lvl9pPr marL="2971800" indent="0">
              <a:buNone/>
              <a:defRPr sz="81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9412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 shadeToTitle="1">
        <a:gradFill flip="none" rotWithShape="1">
          <a:gsLst>
            <a:gs pos="0">
              <a:schemeClr val="accent2">
                <a:lumMod val="60000"/>
                <a:lumOff val="40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6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1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1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1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9941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l" defTabSz="742950" rtl="0" eaLnBrk="1" latinLnBrk="0" hangingPunct="1">
        <a:lnSpc>
          <a:spcPct val="90000"/>
        </a:lnSpc>
        <a:spcBef>
          <a:spcPct val="0"/>
        </a:spcBef>
        <a:buNone/>
        <a:defRPr sz="35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5738" indent="-185738" algn="l" defTabSz="742950" rtl="0" eaLnBrk="1" latinLnBrk="0" hangingPunct="1">
        <a:lnSpc>
          <a:spcPct val="90000"/>
        </a:lnSpc>
        <a:spcBef>
          <a:spcPts val="813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185738" algn="l" defTabSz="742950" rtl="0" eaLnBrk="1" latinLnBrk="0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950" kern="1200">
          <a:solidFill>
            <a:schemeClr val="tx1"/>
          </a:solidFill>
          <a:latin typeface="+mn-lt"/>
          <a:ea typeface="+mn-ea"/>
          <a:cs typeface="+mn-cs"/>
        </a:defRPr>
      </a:lvl2pPr>
      <a:lvl3pPr marL="928688" indent="-185738" algn="l" defTabSz="742950" rtl="0" eaLnBrk="1" latinLnBrk="0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3pPr>
      <a:lvl4pPr marL="1300163" indent="-185738" algn="l" defTabSz="742950" rtl="0" eaLnBrk="1" latinLnBrk="0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marL="1671638" indent="-185738" algn="l" defTabSz="742950" rtl="0" eaLnBrk="1" latinLnBrk="0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marL="2043113" indent="-185738" algn="l" defTabSz="742950" rtl="0" eaLnBrk="1" latinLnBrk="0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marL="2414588" indent="-185738" algn="l" defTabSz="742950" rtl="0" eaLnBrk="1" latinLnBrk="0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marL="2786063" indent="-185738" algn="l" defTabSz="742950" rtl="0" eaLnBrk="1" latinLnBrk="0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marL="3157538" indent="-185738" algn="l" defTabSz="742950" rtl="0" eaLnBrk="1" latinLnBrk="0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42950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1pPr>
      <a:lvl2pPr marL="371475" algn="l" defTabSz="742950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2pPr>
      <a:lvl3pPr marL="742950" algn="l" defTabSz="742950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3pPr>
      <a:lvl4pPr marL="1114425" algn="l" defTabSz="742950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marL="1485900" algn="l" defTabSz="742950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marL="1857375" algn="l" defTabSz="742950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algn="l" defTabSz="742950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marL="2600325" algn="l" defTabSz="742950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marL="2971800" algn="l" defTabSz="742950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277714802_A_Survey_of_Music_Recommendation_Systems_and_Future_Perspectives" TargetMode="External"/><Relationship Id="rId2" Type="http://schemas.openxmlformats.org/officeDocument/2006/relationships/hyperlink" Target="https://www.youtube.com/playlist?list=PLHgxf_dxCi34wefcq8UBsKaN_9fWhvqsX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rive.google.com/file/d/1n2tB4w9B14lbvg1vopcOgSniDnz-LVRI/view?usp=sharing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 shadeToTitle="1">
        <a:solidFill>
          <a:schemeClr val="accent2">
            <a:lumMod val="75000"/>
          </a:schemeClr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3" descr="A group of people posing for the camera&#10;&#10;Description generated with very high confidence"/>
          <p:cNvPicPr preferRelativeResize="0"/>
          <p:nvPr/>
        </p:nvPicPr>
        <p:blipFill rotWithShape="1">
          <a:blip r:embed="rId3">
            <a:alphaModFix/>
          </a:blip>
          <a:srcRect t="15378" r="-3" b="15373"/>
          <a:stretch/>
        </p:blipFill>
        <p:spPr>
          <a:xfrm>
            <a:off x="2965074" y="642940"/>
            <a:ext cx="3745104" cy="1971428"/>
          </a:xfrm>
          <a:custGeom>
            <a:avLst/>
            <a:gdLst/>
            <a:ahLst/>
            <a:cxnLst/>
            <a:rect l="l" t="t" r="r" b="b"/>
            <a:pathLst>
              <a:path w="4609359" h="2130473" extrusionOk="0">
                <a:moveTo>
                  <a:pt x="986689" y="0"/>
                </a:moveTo>
                <a:lnTo>
                  <a:pt x="4609359" y="0"/>
                </a:lnTo>
                <a:lnTo>
                  <a:pt x="3622670" y="2130473"/>
                </a:lnTo>
                <a:lnTo>
                  <a:pt x="0" y="2130473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2" name="Google Shape;92;p13" descr="A large sign above the front of a building&#10;&#10;Description generated with very high confidence"/>
          <p:cNvPicPr preferRelativeResize="0"/>
          <p:nvPr/>
        </p:nvPicPr>
        <p:blipFill rotWithShape="1">
          <a:blip r:embed="rId4">
            <a:alphaModFix/>
          </a:blip>
          <a:srcRect t="35118" r="2" b="17274"/>
          <a:stretch/>
        </p:blipFill>
        <p:spPr>
          <a:xfrm>
            <a:off x="16" y="637288"/>
            <a:ext cx="3636035" cy="1971428"/>
          </a:xfrm>
          <a:custGeom>
            <a:avLst/>
            <a:gdLst/>
            <a:ahLst/>
            <a:cxnLst/>
            <a:rect l="l" t="t" r="r" b="b"/>
            <a:pathLst>
              <a:path w="4475140" h="2130473" extrusionOk="0">
                <a:moveTo>
                  <a:pt x="0" y="0"/>
                </a:moveTo>
                <a:lnTo>
                  <a:pt x="1074821" y="0"/>
                </a:lnTo>
                <a:lnTo>
                  <a:pt x="1074821" y="239"/>
                </a:lnTo>
                <a:lnTo>
                  <a:pt x="4475140" y="239"/>
                </a:lnTo>
                <a:lnTo>
                  <a:pt x="3488563" y="2130473"/>
                </a:lnTo>
                <a:lnTo>
                  <a:pt x="0" y="2130473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3" name="Google Shape;93;p13" descr="A group of people sitting at a table&#10;&#10;Description generated with very high confidence"/>
          <p:cNvPicPr preferRelativeResize="0"/>
          <p:nvPr/>
        </p:nvPicPr>
        <p:blipFill rotWithShape="1">
          <a:blip r:embed="rId5">
            <a:alphaModFix/>
          </a:blip>
          <a:srcRect t="30138" r="3" b="10194"/>
          <a:stretch/>
        </p:blipFill>
        <p:spPr>
          <a:xfrm>
            <a:off x="6037965" y="642939"/>
            <a:ext cx="3868035" cy="1971428"/>
          </a:xfrm>
          <a:custGeom>
            <a:avLst/>
            <a:gdLst/>
            <a:ahLst/>
            <a:cxnLst/>
            <a:rect l="l" t="t" r="r" b="b"/>
            <a:pathLst>
              <a:path w="4760659" h="2130473" extrusionOk="0">
                <a:moveTo>
                  <a:pt x="986689" y="0"/>
                </a:moveTo>
                <a:lnTo>
                  <a:pt x="4760659" y="0"/>
                </a:lnTo>
                <a:lnTo>
                  <a:pt x="4760659" y="2130473"/>
                </a:lnTo>
                <a:lnTo>
                  <a:pt x="0" y="2130473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4" name="Google Shape;94;p13" descr="A group of people looking at the camera&#10;&#10;Description generated with very high confidence"/>
          <p:cNvPicPr preferRelativeResize="0"/>
          <p:nvPr/>
        </p:nvPicPr>
        <p:blipFill rotWithShape="1">
          <a:blip r:embed="rId6">
            <a:alphaModFix/>
          </a:blip>
          <a:srcRect r="1" b="27199"/>
          <a:stretch/>
        </p:blipFill>
        <p:spPr>
          <a:xfrm>
            <a:off x="6269949" y="4249284"/>
            <a:ext cx="3636051" cy="1965778"/>
          </a:xfrm>
          <a:custGeom>
            <a:avLst/>
            <a:gdLst/>
            <a:ahLst/>
            <a:cxnLst/>
            <a:rect l="l" t="t" r="r" b="b"/>
            <a:pathLst>
              <a:path w="4475140" h="2174680" extrusionOk="0">
                <a:moveTo>
                  <a:pt x="1006941" y="0"/>
                </a:moveTo>
                <a:lnTo>
                  <a:pt x="4475140" y="0"/>
                </a:lnTo>
                <a:lnTo>
                  <a:pt x="4475140" y="2174680"/>
                </a:lnTo>
                <a:lnTo>
                  <a:pt x="3400319" y="2174680"/>
                </a:lnTo>
                <a:lnTo>
                  <a:pt x="3400319" y="2174202"/>
                </a:lnTo>
                <a:lnTo>
                  <a:pt x="0" y="2174202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5" name="Google Shape;95;p13" descr="A group of people standing in a room&#10;&#10;Description generated with very high confidence"/>
          <p:cNvPicPr preferRelativeResize="0"/>
          <p:nvPr/>
        </p:nvPicPr>
        <p:blipFill rotWithShape="1">
          <a:blip r:embed="rId7">
            <a:alphaModFix/>
          </a:blip>
          <a:srcRect r="-1" b="27961"/>
          <a:stretch/>
        </p:blipFill>
        <p:spPr>
          <a:xfrm>
            <a:off x="3282286" y="4248849"/>
            <a:ext cx="3675458" cy="1966212"/>
          </a:xfrm>
          <a:custGeom>
            <a:avLst/>
            <a:gdLst/>
            <a:ahLst/>
            <a:cxnLst/>
            <a:rect l="l" t="t" r="r" b="b"/>
            <a:pathLst>
              <a:path w="4523640" h="2175160" extrusionOk="0">
                <a:moveTo>
                  <a:pt x="0" y="0"/>
                </a:moveTo>
                <a:lnTo>
                  <a:pt x="4523640" y="0"/>
                </a:lnTo>
                <a:lnTo>
                  <a:pt x="3516256" y="2175160"/>
                </a:lnTo>
                <a:lnTo>
                  <a:pt x="0" y="2175160"/>
                </a:lnTo>
                <a:lnTo>
                  <a:pt x="0" y="2174920"/>
                </a:lnTo>
                <a:lnTo>
                  <a:pt x="14159" y="2174920"/>
                </a:lnTo>
                <a:lnTo>
                  <a:pt x="1021100" y="718"/>
                </a:lnTo>
                <a:lnTo>
                  <a:pt x="0" y="718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6" name="Google Shape;96;p13" descr="A group of people sitting at a table&#10;&#10;Description generated with very high confidence"/>
          <p:cNvPicPr preferRelativeResize="0"/>
          <p:nvPr/>
        </p:nvPicPr>
        <p:blipFill rotWithShape="1">
          <a:blip r:embed="rId8">
            <a:alphaModFix/>
          </a:blip>
          <a:srcRect t="33084" b="530"/>
          <a:stretch/>
        </p:blipFill>
        <p:spPr>
          <a:xfrm>
            <a:off x="-2" y="4254500"/>
            <a:ext cx="3988420" cy="1966212"/>
          </a:xfrm>
          <a:custGeom>
            <a:avLst/>
            <a:gdLst/>
            <a:ahLst/>
            <a:cxnLst/>
            <a:rect l="l" t="t" r="r" b="b"/>
            <a:pathLst>
              <a:path w="4908824" h="2175160" extrusionOk="0">
                <a:moveTo>
                  <a:pt x="0" y="0"/>
                </a:moveTo>
                <a:lnTo>
                  <a:pt x="4908824" y="0"/>
                </a:lnTo>
                <a:lnTo>
                  <a:pt x="3901440" y="2175160"/>
                </a:lnTo>
                <a:lnTo>
                  <a:pt x="0" y="217516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7" name="Google Shape;97;p13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0319" y="2620018"/>
            <a:ext cx="9837504" cy="16231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0108" y="59563"/>
            <a:ext cx="771779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40" dirty="0">
                <a:latin typeface="+mn-lt"/>
              </a:rPr>
              <a:t>Techniques</a:t>
            </a:r>
            <a:r>
              <a:rPr sz="3200" b="1" spc="-15" dirty="0">
                <a:latin typeface="+mn-lt"/>
              </a:rPr>
              <a:t> </a:t>
            </a:r>
            <a:r>
              <a:rPr sz="3200" b="1" dirty="0">
                <a:latin typeface="+mn-lt"/>
              </a:rPr>
              <a:t>:</a:t>
            </a:r>
            <a:r>
              <a:rPr sz="3200" b="1" spc="30" dirty="0">
                <a:latin typeface="+mn-lt"/>
              </a:rPr>
              <a:t> </a:t>
            </a:r>
            <a:r>
              <a:rPr sz="3200" b="1" spc="-5" dirty="0">
                <a:latin typeface="+mn-lt"/>
              </a:rPr>
              <a:t>Recommendation</a:t>
            </a:r>
            <a:r>
              <a:rPr sz="3200" b="1" dirty="0">
                <a:latin typeface="+mn-lt"/>
              </a:rPr>
              <a:t> </a:t>
            </a:r>
            <a:r>
              <a:rPr sz="3200" b="1" spc="-5" dirty="0">
                <a:latin typeface="+mn-lt"/>
              </a:rPr>
              <a:t>Generation</a:t>
            </a:r>
            <a:endParaRPr sz="3200" b="1" dirty="0">
              <a:latin typeface="+mn-l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41400" y="1402206"/>
            <a:ext cx="8735695" cy="381571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95"/>
              </a:spcBef>
              <a:buSzPct val="90909"/>
              <a:buFont typeface="Trebuchet MS"/>
              <a:buAutoNum type="arabicPeriod"/>
              <a:tabLst>
                <a:tab pos="395605" algn="l"/>
              </a:tabLst>
            </a:pPr>
            <a:r>
              <a:rPr sz="2200" b="1" spc="-10" dirty="0">
                <a:solidFill>
                  <a:srgbClr val="333333"/>
                </a:solidFill>
                <a:latin typeface="Trebuchet MS"/>
                <a:cs typeface="Trebuchet MS"/>
              </a:rPr>
              <a:t>Collaborative</a:t>
            </a:r>
            <a:r>
              <a:rPr sz="2200" b="1" spc="-5" dirty="0">
                <a:solidFill>
                  <a:srgbClr val="333333"/>
                </a:solidFill>
                <a:latin typeface="Trebuchet MS"/>
                <a:cs typeface="Trebuchet MS"/>
              </a:rPr>
              <a:t> Filtering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method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finds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 a</a:t>
            </a:r>
            <a:r>
              <a:rPr sz="2000" spc="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subset</a:t>
            </a:r>
            <a:r>
              <a:rPr sz="2000" spc="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of</a:t>
            </a:r>
            <a:r>
              <a:rPr sz="2000" spc="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users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 who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have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similar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tastes and preferences 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to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the target user and use this subset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for </a:t>
            </a:r>
            <a:r>
              <a:rPr sz="2000" spc="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offering</a:t>
            </a:r>
            <a:r>
              <a:rPr sz="2000" spc="-5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recommendations.</a:t>
            </a:r>
            <a:endParaRPr sz="2000" dirty="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333333"/>
              </a:buClr>
              <a:buFont typeface="Trebuchet MS"/>
              <a:buAutoNum type="arabicPeriod"/>
            </a:pPr>
            <a:endParaRPr sz="2750" dirty="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000" b="1" spc="-5" dirty="0">
                <a:solidFill>
                  <a:srgbClr val="333333"/>
                </a:solidFill>
                <a:latin typeface="Trebuchet MS"/>
                <a:cs typeface="Trebuchet MS"/>
              </a:rPr>
              <a:t>Basic</a:t>
            </a:r>
            <a:r>
              <a:rPr sz="2000" b="1" spc="-14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b="1" dirty="0">
                <a:solidFill>
                  <a:srgbClr val="333333"/>
                </a:solidFill>
                <a:latin typeface="Trebuchet MS"/>
                <a:cs typeface="Trebuchet MS"/>
              </a:rPr>
              <a:t>Assumptions</a:t>
            </a:r>
            <a:r>
              <a:rPr sz="2000" b="1" spc="-7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b="1" dirty="0">
                <a:solidFill>
                  <a:srgbClr val="333333"/>
                </a:solidFill>
                <a:latin typeface="Trebuchet MS"/>
                <a:cs typeface="Trebuchet MS"/>
              </a:rPr>
              <a:t>:</a:t>
            </a:r>
            <a:endParaRPr sz="2000" dirty="0">
              <a:latin typeface="Trebuchet MS"/>
              <a:cs typeface="Trebuchet MS"/>
            </a:endParaRPr>
          </a:p>
          <a:p>
            <a:pPr marL="628650" lvl="1" indent="-168910">
              <a:lnSpc>
                <a:spcPct val="100000"/>
              </a:lnSpc>
              <a:spcBef>
                <a:spcPts val="405"/>
              </a:spcBef>
              <a:buChar char="-"/>
              <a:tabLst>
                <a:tab pos="629285" algn="l"/>
              </a:tabLst>
            </a:pP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Users with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similar</a:t>
            </a:r>
            <a:r>
              <a:rPr sz="2000" spc="-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interests</a:t>
            </a:r>
            <a:r>
              <a:rPr sz="2000" spc="-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have</a:t>
            </a:r>
            <a:r>
              <a:rPr sz="2000" spc="-1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common</a:t>
            </a:r>
            <a:r>
              <a:rPr sz="2000" spc="-4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preferences.</a:t>
            </a:r>
            <a:endParaRPr sz="2000" dirty="0">
              <a:latin typeface="Trebuchet MS"/>
              <a:cs typeface="Trebuchet MS"/>
            </a:endParaRPr>
          </a:p>
          <a:p>
            <a:pPr marL="628650" lvl="1" indent="-168910">
              <a:lnSpc>
                <a:spcPct val="100000"/>
              </a:lnSpc>
              <a:spcBef>
                <a:spcPts val="400"/>
              </a:spcBef>
              <a:buChar char="-"/>
              <a:tabLst>
                <a:tab pos="629285" algn="l"/>
              </a:tabLst>
            </a:pP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Sufficiently</a:t>
            </a:r>
            <a:r>
              <a:rPr sz="2000" spc="-4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large</a:t>
            </a:r>
            <a:r>
              <a:rPr sz="2000" spc="-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number</a:t>
            </a:r>
            <a:r>
              <a:rPr sz="2000" spc="-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of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user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preferences</a:t>
            </a:r>
            <a:r>
              <a:rPr sz="2000" spc="-5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are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available.</a:t>
            </a:r>
            <a:endParaRPr sz="2000" dirty="0">
              <a:latin typeface="Trebuchet MS"/>
              <a:cs typeface="Trebuchet MS"/>
            </a:endParaRPr>
          </a:p>
          <a:p>
            <a:pPr lvl="1">
              <a:lnSpc>
                <a:spcPct val="100000"/>
              </a:lnSpc>
              <a:spcBef>
                <a:spcPts val="10"/>
              </a:spcBef>
              <a:buClr>
                <a:srgbClr val="333333"/>
              </a:buClr>
              <a:buFont typeface="Trebuchet MS"/>
              <a:buChar char="-"/>
            </a:pPr>
            <a:endParaRPr sz="2750" dirty="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</a:pPr>
            <a:r>
              <a:rPr sz="2000" b="1" spc="-5" dirty="0">
                <a:solidFill>
                  <a:srgbClr val="333333"/>
                </a:solidFill>
                <a:latin typeface="Trebuchet MS"/>
                <a:cs typeface="Trebuchet MS"/>
              </a:rPr>
              <a:t>Mai</a:t>
            </a:r>
            <a:r>
              <a:rPr sz="2000" b="1" dirty="0">
                <a:solidFill>
                  <a:srgbClr val="333333"/>
                </a:solidFill>
                <a:latin typeface="Trebuchet MS"/>
                <a:cs typeface="Trebuchet MS"/>
              </a:rPr>
              <a:t>n</a:t>
            </a:r>
            <a:r>
              <a:rPr sz="2000" b="1" spc="-14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b="1" spc="-5" dirty="0">
                <a:solidFill>
                  <a:srgbClr val="333333"/>
                </a:solidFill>
                <a:latin typeface="Trebuchet MS"/>
                <a:cs typeface="Trebuchet MS"/>
              </a:rPr>
              <a:t>App</a:t>
            </a:r>
            <a:r>
              <a:rPr sz="2000" b="1" spc="-10" dirty="0">
                <a:solidFill>
                  <a:srgbClr val="333333"/>
                </a:solidFill>
                <a:latin typeface="Trebuchet MS"/>
                <a:cs typeface="Trebuchet MS"/>
              </a:rPr>
              <a:t>r</a:t>
            </a:r>
            <a:r>
              <a:rPr sz="2000" b="1" dirty="0">
                <a:solidFill>
                  <a:srgbClr val="333333"/>
                </a:solidFill>
                <a:latin typeface="Trebuchet MS"/>
                <a:cs typeface="Trebuchet MS"/>
              </a:rPr>
              <a:t>oaches</a:t>
            </a:r>
            <a:r>
              <a:rPr sz="2000" b="1" spc="-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b="1" dirty="0">
                <a:solidFill>
                  <a:srgbClr val="333333"/>
                </a:solidFill>
                <a:latin typeface="Trebuchet MS"/>
                <a:cs typeface="Trebuchet MS"/>
              </a:rPr>
              <a:t>:</a:t>
            </a:r>
            <a:endParaRPr sz="2000" dirty="0">
              <a:latin typeface="Trebuchet MS"/>
              <a:cs typeface="Trebuchet MS"/>
            </a:endParaRPr>
          </a:p>
          <a:p>
            <a:pPr marL="628650" lvl="1" indent="-168910">
              <a:lnSpc>
                <a:spcPct val="100000"/>
              </a:lnSpc>
              <a:spcBef>
                <a:spcPts val="395"/>
              </a:spcBef>
              <a:buChar char="-"/>
              <a:tabLst>
                <a:tab pos="629285" algn="l"/>
              </a:tabLst>
            </a:pP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User</a:t>
            </a:r>
            <a:r>
              <a:rPr sz="2000" spc="-7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Based</a:t>
            </a:r>
            <a:endParaRPr sz="2000" dirty="0">
              <a:latin typeface="Trebuchet MS"/>
              <a:cs typeface="Trebuchet MS"/>
            </a:endParaRPr>
          </a:p>
          <a:p>
            <a:pPr marL="628650" lvl="1" indent="-168910">
              <a:lnSpc>
                <a:spcPct val="100000"/>
              </a:lnSpc>
              <a:spcBef>
                <a:spcPts val="400"/>
              </a:spcBef>
              <a:buChar char="-"/>
              <a:tabLst>
                <a:tab pos="629285" algn="l"/>
              </a:tabLst>
            </a:pP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Item</a:t>
            </a:r>
            <a:r>
              <a:rPr sz="2000" spc="-8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Based</a:t>
            </a:r>
            <a:endParaRPr sz="20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3"/>
          <p:cNvSpPr>
            <a:spLocks noGrp="1"/>
          </p:cNvSpPr>
          <p:nvPr>
            <p:ph type="title"/>
          </p:nvPr>
        </p:nvSpPr>
        <p:spPr>
          <a:xfrm>
            <a:off x="1005204" y="2328417"/>
            <a:ext cx="7901940" cy="461665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>
                <a:latin typeface="Helvetica" panose="020B0604020202020204" pitchFamily="34" charset="0"/>
              </a:rPr>
              <a:t>Amazon</a:t>
            </a:r>
            <a:r>
              <a:rPr lang="ja-JP" altLang="en-US" dirty="0">
                <a:latin typeface="Helvetica" panose="020B0604020202020204" pitchFamily="34" charset="0"/>
              </a:rPr>
              <a:t>’</a:t>
            </a:r>
            <a:r>
              <a:rPr lang="en-US" altLang="ja-JP" dirty="0">
                <a:latin typeface="Helvetica" panose="020B0604020202020204" pitchFamily="34" charset="0"/>
              </a:rPr>
              <a:t>s Item-to-Item CF</a:t>
            </a:r>
            <a:endParaRPr lang="en-US" altLang="en-US" dirty="0">
              <a:latin typeface="Cambria" panose="02040503050406030204" pitchFamily="18" charset="0"/>
            </a:endParaRPr>
          </a:p>
        </p:txBody>
      </p:sp>
      <p:sp>
        <p:nvSpPr>
          <p:cNvPr id="27650" name="Content Placeholder 4"/>
          <p:cNvSpPr>
            <a:spLocks noGrp="1"/>
          </p:cNvSpPr>
          <p:nvPr>
            <p:ph idx="1"/>
          </p:nvPr>
        </p:nvSpPr>
        <p:spPr>
          <a:xfrm>
            <a:off x="1609725" y="1066800"/>
            <a:ext cx="6686550" cy="597932"/>
          </a:xfrm>
        </p:spPr>
        <p:txBody>
          <a:bodyPr/>
          <a:lstStyle/>
          <a:p>
            <a:r>
              <a:rPr lang="en-US" altLang="en-US" sz="2400" b="1" dirty="0">
                <a:latin typeface="Helvetica" panose="020B0604020202020204" pitchFamily="34" charset="0"/>
              </a:rPr>
              <a:t>Difference with User and Item based CF </a:t>
            </a:r>
          </a:p>
        </p:txBody>
      </p:sp>
      <p:sp>
        <p:nvSpPr>
          <p:cNvPr id="27652" name="Slide Number Placeholder 1"/>
          <p:cNvSpPr>
            <a:spLocks noGrp="1"/>
          </p:cNvSpPr>
          <p:nvPr>
            <p:ph type="sldNum" sz="quarter" idx="12"/>
          </p:nvPr>
        </p:nvSpPr>
        <p:spPr bwMode="auto"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95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603647" indent="-232172">
              <a:defRPr sz="195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928688" indent="-185738">
              <a:defRPr sz="195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300163" indent="-185738">
              <a:defRPr sz="195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1671638" indent="-185738">
              <a:defRPr sz="195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043113" indent="-185738" eaLnBrk="0" fontAlgn="base" hangingPunct="0">
              <a:spcBef>
                <a:spcPct val="0"/>
              </a:spcBef>
              <a:spcAft>
                <a:spcPct val="0"/>
              </a:spcAft>
              <a:defRPr sz="195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414588" indent="-185738" eaLnBrk="0" fontAlgn="base" hangingPunct="0">
              <a:spcBef>
                <a:spcPct val="0"/>
              </a:spcBef>
              <a:spcAft>
                <a:spcPct val="0"/>
              </a:spcAft>
              <a:defRPr sz="195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2786063" indent="-185738" eaLnBrk="0" fontAlgn="base" hangingPunct="0">
              <a:spcBef>
                <a:spcPct val="0"/>
              </a:spcBef>
              <a:spcAft>
                <a:spcPct val="0"/>
              </a:spcAft>
              <a:defRPr sz="195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157538" indent="-185738" eaLnBrk="0" fontAlgn="base" hangingPunct="0">
              <a:spcBef>
                <a:spcPct val="0"/>
              </a:spcBef>
              <a:spcAft>
                <a:spcPct val="0"/>
              </a:spcAft>
              <a:defRPr sz="195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A837909B-FA41-463C-AF71-CA82B74ED696}" type="slidenum">
              <a:rPr lang="en-US" altLang="en-US" sz="1463">
                <a:solidFill>
                  <a:schemeClr val="bg1"/>
                </a:solidFill>
                <a:latin typeface="Helvetica" panose="020B0604020202020204" pitchFamily="34" charset="0"/>
              </a:rPr>
              <a:pPr/>
              <a:t>11</a:t>
            </a:fld>
            <a:endParaRPr lang="en-US" altLang="en-US" sz="1463">
              <a:solidFill>
                <a:schemeClr val="bg1"/>
              </a:solidFill>
              <a:latin typeface="Helvetica" panose="020B0604020202020204" pitchFamily="34" charset="0"/>
            </a:endParaRPr>
          </a:p>
        </p:txBody>
      </p:sp>
      <p:pic>
        <p:nvPicPr>
          <p:cNvPr id="2765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586" y="1680896"/>
            <a:ext cx="8686799" cy="45646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30859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762000"/>
            <a:ext cx="9907905" cy="5562600"/>
            <a:chOff x="0" y="762000"/>
            <a:chExt cx="9907905" cy="55626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63600" y="3671823"/>
              <a:ext cx="6542024" cy="11049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36625" y="5129212"/>
              <a:ext cx="6332601" cy="990600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10108" y="59563"/>
            <a:ext cx="771779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40" dirty="0">
                <a:latin typeface="+mn-lt"/>
              </a:rPr>
              <a:t>Techniques</a:t>
            </a:r>
            <a:r>
              <a:rPr sz="3200" b="1" spc="-15" dirty="0">
                <a:latin typeface="+mn-lt"/>
              </a:rPr>
              <a:t> </a:t>
            </a:r>
            <a:r>
              <a:rPr sz="3200" b="1" dirty="0">
                <a:latin typeface="+mn-lt"/>
              </a:rPr>
              <a:t>:</a:t>
            </a:r>
            <a:r>
              <a:rPr sz="3200" b="1" spc="30" dirty="0">
                <a:latin typeface="+mn-lt"/>
              </a:rPr>
              <a:t> </a:t>
            </a:r>
            <a:r>
              <a:rPr sz="3200" b="1" spc="-5" dirty="0">
                <a:latin typeface="+mn-lt"/>
              </a:rPr>
              <a:t>Recommendation</a:t>
            </a:r>
            <a:r>
              <a:rPr sz="3200" b="1" dirty="0">
                <a:latin typeface="+mn-lt"/>
              </a:rPr>
              <a:t> </a:t>
            </a:r>
            <a:r>
              <a:rPr sz="3200" b="1" spc="-5" dirty="0">
                <a:latin typeface="+mn-lt"/>
              </a:rPr>
              <a:t>Generation</a:t>
            </a:r>
            <a:endParaRPr sz="3200" b="1" dirty="0">
              <a:latin typeface="+mn-l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47496" y="1014221"/>
            <a:ext cx="5200015" cy="25215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solidFill>
                  <a:srgbClr val="333333"/>
                </a:solidFill>
                <a:latin typeface="Trebuchet MS"/>
                <a:cs typeface="Trebuchet MS"/>
              </a:rPr>
              <a:t>User-Based</a:t>
            </a:r>
            <a:r>
              <a:rPr sz="2400" b="1" spc="-3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333333"/>
                </a:solidFill>
                <a:latin typeface="Trebuchet MS"/>
                <a:cs typeface="Trebuchet MS"/>
              </a:rPr>
              <a:t>Collaborative</a:t>
            </a:r>
            <a:r>
              <a:rPr sz="2400" b="1" spc="-1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400" b="1" spc="-5" dirty="0">
                <a:solidFill>
                  <a:srgbClr val="333333"/>
                </a:solidFill>
                <a:latin typeface="Trebuchet MS"/>
                <a:cs typeface="Trebuchet MS"/>
              </a:rPr>
              <a:t>Filtering</a:t>
            </a:r>
            <a:endParaRPr sz="2400">
              <a:latin typeface="Trebuchet MS"/>
              <a:cs typeface="Trebuchet MS"/>
            </a:endParaRPr>
          </a:p>
          <a:p>
            <a:pPr marL="254635" indent="-242570">
              <a:lnSpc>
                <a:spcPct val="100000"/>
              </a:lnSpc>
              <a:spcBef>
                <a:spcPts val="1530"/>
              </a:spcBef>
              <a:buClr>
                <a:srgbClr val="000000"/>
              </a:buClr>
              <a:buSzPct val="45000"/>
              <a:buFont typeface="Microsoft Sans Serif"/>
              <a:buChar char="●"/>
              <a:tabLst>
                <a:tab pos="254635" algn="l"/>
                <a:tab pos="255270" algn="l"/>
              </a:tabLst>
            </a:pP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Use</a:t>
            </a:r>
            <a:r>
              <a:rPr sz="2000" spc="-1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user-item</a:t>
            </a:r>
            <a:r>
              <a:rPr sz="2000" spc="-4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rating</a:t>
            </a:r>
            <a:r>
              <a:rPr sz="2000" spc="-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matrix</a:t>
            </a:r>
            <a:endParaRPr sz="2000">
              <a:latin typeface="Trebuchet MS"/>
              <a:cs typeface="Trebuchet MS"/>
            </a:endParaRPr>
          </a:p>
          <a:p>
            <a:pPr marL="254635" indent="-242570">
              <a:lnSpc>
                <a:spcPct val="100000"/>
              </a:lnSpc>
              <a:spcBef>
                <a:spcPts val="405"/>
              </a:spcBef>
              <a:buClr>
                <a:srgbClr val="000000"/>
              </a:buClr>
              <a:buSzPct val="45000"/>
              <a:buFont typeface="Microsoft Sans Serif"/>
              <a:buChar char="●"/>
              <a:tabLst>
                <a:tab pos="254635" algn="l"/>
                <a:tab pos="255270" algn="l"/>
              </a:tabLst>
            </a:pP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Make</a:t>
            </a:r>
            <a:r>
              <a:rPr sz="2000" spc="-2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user-to-user</a:t>
            </a:r>
            <a:r>
              <a:rPr sz="2000" spc="-4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correlations</a:t>
            </a:r>
            <a:endParaRPr sz="2000">
              <a:latin typeface="Trebuchet MS"/>
              <a:cs typeface="Trebuchet MS"/>
            </a:endParaRPr>
          </a:p>
          <a:p>
            <a:pPr marL="254635" indent="-24257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SzPct val="45000"/>
              <a:buFont typeface="Microsoft Sans Serif"/>
              <a:buChar char="●"/>
              <a:tabLst>
                <a:tab pos="254635" algn="l"/>
                <a:tab pos="255270" algn="l"/>
              </a:tabLst>
            </a:pP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Find</a:t>
            </a:r>
            <a:r>
              <a:rPr sz="2000" spc="-3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highly</a:t>
            </a:r>
            <a:r>
              <a:rPr sz="2000" spc="-4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correlated</a:t>
            </a:r>
            <a:r>
              <a:rPr sz="2000" spc="-5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users</a:t>
            </a:r>
            <a:endParaRPr sz="2000">
              <a:latin typeface="Trebuchet MS"/>
              <a:cs typeface="Trebuchet MS"/>
            </a:endParaRPr>
          </a:p>
          <a:p>
            <a:pPr marL="254635" indent="-242570">
              <a:lnSpc>
                <a:spcPct val="100000"/>
              </a:lnSpc>
              <a:spcBef>
                <a:spcPts val="395"/>
              </a:spcBef>
              <a:buClr>
                <a:srgbClr val="000000"/>
              </a:buClr>
              <a:buSzPct val="45000"/>
              <a:buFont typeface="Microsoft Sans Serif"/>
              <a:buChar char="●"/>
              <a:tabLst>
                <a:tab pos="254635" algn="l"/>
                <a:tab pos="255270" algn="l"/>
              </a:tabLst>
            </a:pP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Recommend</a:t>
            </a:r>
            <a:r>
              <a:rPr sz="2000" spc="-5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items</a:t>
            </a:r>
            <a:r>
              <a:rPr sz="2000" spc="-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preferred</a:t>
            </a:r>
            <a:r>
              <a:rPr sz="2000" spc="-5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by</a:t>
            </a:r>
            <a:r>
              <a:rPr sz="2000" spc="-1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those</a:t>
            </a:r>
            <a:r>
              <a:rPr sz="2000" spc="-3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users</a:t>
            </a:r>
            <a:endParaRPr sz="2000">
              <a:latin typeface="Trebuchet MS"/>
              <a:cs typeface="Trebuchet MS"/>
            </a:endParaRPr>
          </a:p>
          <a:p>
            <a:pPr marL="18415">
              <a:lnSpc>
                <a:spcPct val="100000"/>
              </a:lnSpc>
              <a:spcBef>
                <a:spcPts val="2040"/>
              </a:spcBef>
            </a:pPr>
            <a:r>
              <a:rPr sz="2000" spc="-15" dirty="0">
                <a:solidFill>
                  <a:srgbClr val="0000FF"/>
                </a:solidFill>
                <a:latin typeface="Trebuchet MS"/>
                <a:cs typeface="Trebuchet MS"/>
              </a:rPr>
              <a:t>Pearson</a:t>
            </a:r>
            <a:r>
              <a:rPr sz="2000" spc="-65" dirty="0">
                <a:solidFill>
                  <a:srgbClr val="0000FF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0000FF"/>
                </a:solidFill>
                <a:latin typeface="Trebuchet MS"/>
                <a:cs typeface="Trebuchet MS"/>
              </a:rPr>
              <a:t>Correlation</a:t>
            </a:r>
            <a:r>
              <a:rPr sz="2000" spc="-45" dirty="0">
                <a:solidFill>
                  <a:srgbClr val="0000FF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0000FF"/>
                </a:solidFill>
                <a:latin typeface="Trebuchet MS"/>
                <a:cs typeface="Trebuchet MS"/>
              </a:rPr>
              <a:t>: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01446" y="4789170"/>
            <a:ext cx="240665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10" dirty="0">
                <a:solidFill>
                  <a:srgbClr val="0000FF"/>
                </a:solidFill>
                <a:latin typeface="Trebuchet MS"/>
                <a:cs typeface="Trebuchet MS"/>
              </a:rPr>
              <a:t>Prediction</a:t>
            </a:r>
            <a:r>
              <a:rPr sz="2000" spc="-85" dirty="0">
                <a:solidFill>
                  <a:srgbClr val="0000FF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0000FF"/>
                </a:solidFill>
                <a:latin typeface="Trebuchet MS"/>
                <a:cs typeface="Trebuchet MS"/>
              </a:rPr>
              <a:t>Function</a:t>
            </a:r>
            <a:r>
              <a:rPr sz="2000" spc="-70" dirty="0">
                <a:solidFill>
                  <a:srgbClr val="0000FF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0000FF"/>
                </a:solidFill>
                <a:latin typeface="Trebuchet MS"/>
                <a:cs typeface="Trebuchet MS"/>
              </a:rPr>
              <a:t>:</a:t>
            </a:r>
            <a:endParaRPr sz="2000">
              <a:latin typeface="Trebuchet MS"/>
              <a:cs typeface="Trebuchet MS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5040376" y="1152525"/>
            <a:ext cx="4813300" cy="2311400"/>
            <a:chOff x="5040376" y="1152525"/>
            <a:chExt cx="4813300" cy="2311400"/>
          </a:xfrm>
        </p:grpSpPr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040376" y="1152525"/>
              <a:ext cx="4813300" cy="2311400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7192899" y="1780158"/>
              <a:ext cx="1819275" cy="691515"/>
            </a:xfrm>
            <a:custGeom>
              <a:avLst/>
              <a:gdLst/>
              <a:ahLst/>
              <a:cxnLst/>
              <a:rect l="l" t="t" r="r" b="b"/>
              <a:pathLst>
                <a:path w="1819275" h="691514">
                  <a:moveTo>
                    <a:pt x="1785366" y="644905"/>
                  </a:moveTo>
                  <a:lnTo>
                    <a:pt x="1773047" y="678688"/>
                  </a:lnTo>
                  <a:lnTo>
                    <a:pt x="1806828" y="691006"/>
                  </a:lnTo>
                  <a:lnTo>
                    <a:pt x="1819148" y="657225"/>
                  </a:lnTo>
                  <a:lnTo>
                    <a:pt x="1785366" y="644905"/>
                  </a:lnTo>
                  <a:close/>
                </a:path>
                <a:path w="1819275" h="691514">
                  <a:moveTo>
                    <a:pt x="1717675" y="620267"/>
                  </a:moveTo>
                  <a:lnTo>
                    <a:pt x="1705355" y="654050"/>
                  </a:lnTo>
                  <a:lnTo>
                    <a:pt x="1739137" y="666368"/>
                  </a:lnTo>
                  <a:lnTo>
                    <a:pt x="1751456" y="632587"/>
                  </a:lnTo>
                  <a:lnTo>
                    <a:pt x="1717675" y="620267"/>
                  </a:lnTo>
                  <a:close/>
                </a:path>
                <a:path w="1819275" h="691514">
                  <a:moveTo>
                    <a:pt x="1649983" y="595629"/>
                  </a:moveTo>
                  <a:lnTo>
                    <a:pt x="1637665" y="629412"/>
                  </a:lnTo>
                  <a:lnTo>
                    <a:pt x="1671574" y="641730"/>
                  </a:lnTo>
                  <a:lnTo>
                    <a:pt x="1683893" y="607949"/>
                  </a:lnTo>
                  <a:lnTo>
                    <a:pt x="1649983" y="595629"/>
                  </a:lnTo>
                  <a:close/>
                </a:path>
                <a:path w="1819275" h="691514">
                  <a:moveTo>
                    <a:pt x="1582420" y="570991"/>
                  </a:moveTo>
                  <a:lnTo>
                    <a:pt x="1570101" y="604774"/>
                  </a:lnTo>
                  <a:lnTo>
                    <a:pt x="1603882" y="617092"/>
                  </a:lnTo>
                  <a:lnTo>
                    <a:pt x="1616202" y="583311"/>
                  </a:lnTo>
                  <a:lnTo>
                    <a:pt x="1582420" y="570991"/>
                  </a:lnTo>
                  <a:close/>
                </a:path>
                <a:path w="1819275" h="691514">
                  <a:moveTo>
                    <a:pt x="1514728" y="546353"/>
                  </a:moveTo>
                  <a:lnTo>
                    <a:pt x="1502409" y="580136"/>
                  </a:lnTo>
                  <a:lnTo>
                    <a:pt x="1536192" y="592454"/>
                  </a:lnTo>
                  <a:lnTo>
                    <a:pt x="1548510" y="558673"/>
                  </a:lnTo>
                  <a:lnTo>
                    <a:pt x="1514728" y="546353"/>
                  </a:lnTo>
                  <a:close/>
                </a:path>
                <a:path w="1819275" h="691514">
                  <a:moveTo>
                    <a:pt x="1447037" y="521715"/>
                  </a:moveTo>
                  <a:lnTo>
                    <a:pt x="1434719" y="555498"/>
                  </a:lnTo>
                  <a:lnTo>
                    <a:pt x="1468501" y="567816"/>
                  </a:lnTo>
                  <a:lnTo>
                    <a:pt x="1480947" y="534035"/>
                  </a:lnTo>
                  <a:lnTo>
                    <a:pt x="1447037" y="521715"/>
                  </a:lnTo>
                  <a:close/>
                </a:path>
                <a:path w="1819275" h="691514">
                  <a:moveTo>
                    <a:pt x="1379347" y="497077"/>
                  </a:moveTo>
                  <a:lnTo>
                    <a:pt x="1367027" y="530860"/>
                  </a:lnTo>
                  <a:lnTo>
                    <a:pt x="1400936" y="543178"/>
                  </a:lnTo>
                  <a:lnTo>
                    <a:pt x="1413255" y="509396"/>
                  </a:lnTo>
                  <a:lnTo>
                    <a:pt x="1379347" y="497077"/>
                  </a:lnTo>
                  <a:close/>
                </a:path>
                <a:path w="1819275" h="691514">
                  <a:moveTo>
                    <a:pt x="1311782" y="472313"/>
                  </a:moveTo>
                  <a:lnTo>
                    <a:pt x="1299464" y="506221"/>
                  </a:lnTo>
                  <a:lnTo>
                    <a:pt x="1333246" y="518540"/>
                  </a:lnTo>
                  <a:lnTo>
                    <a:pt x="1345565" y="484758"/>
                  </a:lnTo>
                  <a:lnTo>
                    <a:pt x="1311782" y="472313"/>
                  </a:lnTo>
                  <a:close/>
                </a:path>
                <a:path w="1819275" h="691514">
                  <a:moveTo>
                    <a:pt x="1244092" y="447675"/>
                  </a:moveTo>
                  <a:lnTo>
                    <a:pt x="1231773" y="481583"/>
                  </a:lnTo>
                  <a:lnTo>
                    <a:pt x="1265554" y="493902"/>
                  </a:lnTo>
                  <a:lnTo>
                    <a:pt x="1277874" y="459993"/>
                  </a:lnTo>
                  <a:lnTo>
                    <a:pt x="1244092" y="447675"/>
                  </a:lnTo>
                  <a:close/>
                </a:path>
                <a:path w="1819275" h="691514">
                  <a:moveTo>
                    <a:pt x="1176401" y="423037"/>
                  </a:moveTo>
                  <a:lnTo>
                    <a:pt x="1164081" y="456945"/>
                  </a:lnTo>
                  <a:lnTo>
                    <a:pt x="1197991" y="469264"/>
                  </a:lnTo>
                  <a:lnTo>
                    <a:pt x="1210309" y="435355"/>
                  </a:lnTo>
                  <a:lnTo>
                    <a:pt x="1176401" y="423037"/>
                  </a:lnTo>
                  <a:close/>
                </a:path>
                <a:path w="1819275" h="691514">
                  <a:moveTo>
                    <a:pt x="1108836" y="398399"/>
                  </a:moveTo>
                  <a:lnTo>
                    <a:pt x="1096518" y="432307"/>
                  </a:lnTo>
                  <a:lnTo>
                    <a:pt x="1130300" y="444626"/>
                  </a:lnTo>
                  <a:lnTo>
                    <a:pt x="1142619" y="410717"/>
                  </a:lnTo>
                  <a:lnTo>
                    <a:pt x="1108836" y="398399"/>
                  </a:lnTo>
                  <a:close/>
                </a:path>
                <a:path w="1819275" h="691514">
                  <a:moveTo>
                    <a:pt x="1041146" y="373761"/>
                  </a:moveTo>
                  <a:lnTo>
                    <a:pt x="1028826" y="407669"/>
                  </a:lnTo>
                  <a:lnTo>
                    <a:pt x="1062608" y="419988"/>
                  </a:lnTo>
                  <a:lnTo>
                    <a:pt x="1074927" y="386079"/>
                  </a:lnTo>
                  <a:lnTo>
                    <a:pt x="1041146" y="373761"/>
                  </a:lnTo>
                  <a:close/>
                </a:path>
                <a:path w="1819275" h="691514">
                  <a:moveTo>
                    <a:pt x="973454" y="349123"/>
                  </a:moveTo>
                  <a:lnTo>
                    <a:pt x="961135" y="383031"/>
                  </a:lnTo>
                  <a:lnTo>
                    <a:pt x="995045" y="395350"/>
                  </a:lnTo>
                  <a:lnTo>
                    <a:pt x="1007364" y="361441"/>
                  </a:lnTo>
                  <a:lnTo>
                    <a:pt x="973454" y="349123"/>
                  </a:lnTo>
                  <a:close/>
                </a:path>
                <a:path w="1819275" h="691514">
                  <a:moveTo>
                    <a:pt x="905891" y="324485"/>
                  </a:moveTo>
                  <a:lnTo>
                    <a:pt x="893572" y="358393"/>
                  </a:lnTo>
                  <a:lnTo>
                    <a:pt x="927353" y="370713"/>
                  </a:lnTo>
                  <a:lnTo>
                    <a:pt x="939673" y="336803"/>
                  </a:lnTo>
                  <a:lnTo>
                    <a:pt x="905891" y="324485"/>
                  </a:lnTo>
                  <a:close/>
                </a:path>
                <a:path w="1819275" h="691514">
                  <a:moveTo>
                    <a:pt x="838200" y="299846"/>
                  </a:moveTo>
                  <a:lnTo>
                    <a:pt x="825880" y="333755"/>
                  </a:lnTo>
                  <a:lnTo>
                    <a:pt x="859662" y="346075"/>
                  </a:lnTo>
                  <a:lnTo>
                    <a:pt x="871981" y="312165"/>
                  </a:lnTo>
                  <a:lnTo>
                    <a:pt x="838200" y="299846"/>
                  </a:lnTo>
                  <a:close/>
                </a:path>
                <a:path w="1819275" h="691514">
                  <a:moveTo>
                    <a:pt x="770508" y="275208"/>
                  </a:moveTo>
                  <a:lnTo>
                    <a:pt x="758190" y="308990"/>
                  </a:lnTo>
                  <a:lnTo>
                    <a:pt x="792099" y="321310"/>
                  </a:lnTo>
                  <a:lnTo>
                    <a:pt x="804418" y="287527"/>
                  </a:lnTo>
                  <a:lnTo>
                    <a:pt x="770508" y="275208"/>
                  </a:lnTo>
                  <a:close/>
                </a:path>
                <a:path w="1819275" h="691514">
                  <a:moveTo>
                    <a:pt x="702945" y="250570"/>
                  </a:moveTo>
                  <a:lnTo>
                    <a:pt x="690626" y="284352"/>
                  </a:lnTo>
                  <a:lnTo>
                    <a:pt x="724407" y="296671"/>
                  </a:lnTo>
                  <a:lnTo>
                    <a:pt x="736726" y="262889"/>
                  </a:lnTo>
                  <a:lnTo>
                    <a:pt x="702945" y="250570"/>
                  </a:lnTo>
                  <a:close/>
                </a:path>
                <a:path w="1819275" h="691514">
                  <a:moveTo>
                    <a:pt x="635253" y="225932"/>
                  </a:moveTo>
                  <a:lnTo>
                    <a:pt x="622934" y="259714"/>
                  </a:lnTo>
                  <a:lnTo>
                    <a:pt x="656717" y="272033"/>
                  </a:lnTo>
                  <a:lnTo>
                    <a:pt x="669035" y="238251"/>
                  </a:lnTo>
                  <a:lnTo>
                    <a:pt x="635253" y="225932"/>
                  </a:lnTo>
                  <a:close/>
                </a:path>
                <a:path w="1819275" h="691514">
                  <a:moveTo>
                    <a:pt x="567562" y="201294"/>
                  </a:moveTo>
                  <a:lnTo>
                    <a:pt x="555244" y="235076"/>
                  </a:lnTo>
                  <a:lnTo>
                    <a:pt x="589152" y="247395"/>
                  </a:lnTo>
                  <a:lnTo>
                    <a:pt x="601472" y="213613"/>
                  </a:lnTo>
                  <a:lnTo>
                    <a:pt x="567562" y="201294"/>
                  </a:lnTo>
                  <a:close/>
                </a:path>
                <a:path w="1819275" h="691514">
                  <a:moveTo>
                    <a:pt x="499999" y="176656"/>
                  </a:moveTo>
                  <a:lnTo>
                    <a:pt x="487679" y="210438"/>
                  </a:lnTo>
                  <a:lnTo>
                    <a:pt x="521461" y="222757"/>
                  </a:lnTo>
                  <a:lnTo>
                    <a:pt x="533780" y="188975"/>
                  </a:lnTo>
                  <a:lnTo>
                    <a:pt x="499999" y="176656"/>
                  </a:lnTo>
                  <a:close/>
                </a:path>
                <a:path w="1819275" h="691514">
                  <a:moveTo>
                    <a:pt x="432307" y="152018"/>
                  </a:moveTo>
                  <a:lnTo>
                    <a:pt x="419989" y="185800"/>
                  </a:lnTo>
                  <a:lnTo>
                    <a:pt x="453771" y="198119"/>
                  </a:lnTo>
                  <a:lnTo>
                    <a:pt x="466090" y="164337"/>
                  </a:lnTo>
                  <a:lnTo>
                    <a:pt x="432307" y="152018"/>
                  </a:lnTo>
                  <a:close/>
                </a:path>
                <a:path w="1819275" h="691514">
                  <a:moveTo>
                    <a:pt x="364617" y="127380"/>
                  </a:moveTo>
                  <a:lnTo>
                    <a:pt x="352298" y="161162"/>
                  </a:lnTo>
                  <a:lnTo>
                    <a:pt x="386079" y="173481"/>
                  </a:lnTo>
                  <a:lnTo>
                    <a:pt x="398525" y="139700"/>
                  </a:lnTo>
                  <a:lnTo>
                    <a:pt x="364617" y="127380"/>
                  </a:lnTo>
                  <a:close/>
                </a:path>
                <a:path w="1819275" h="691514">
                  <a:moveTo>
                    <a:pt x="296925" y="102742"/>
                  </a:moveTo>
                  <a:lnTo>
                    <a:pt x="284606" y="136525"/>
                  </a:lnTo>
                  <a:lnTo>
                    <a:pt x="318516" y="148843"/>
                  </a:lnTo>
                  <a:lnTo>
                    <a:pt x="330834" y="115062"/>
                  </a:lnTo>
                  <a:lnTo>
                    <a:pt x="296925" y="102742"/>
                  </a:lnTo>
                  <a:close/>
                </a:path>
                <a:path w="1819275" h="691514">
                  <a:moveTo>
                    <a:pt x="229361" y="78104"/>
                  </a:moveTo>
                  <a:lnTo>
                    <a:pt x="217043" y="111887"/>
                  </a:lnTo>
                  <a:lnTo>
                    <a:pt x="250825" y="124205"/>
                  </a:lnTo>
                  <a:lnTo>
                    <a:pt x="263144" y="90424"/>
                  </a:lnTo>
                  <a:lnTo>
                    <a:pt x="229361" y="78104"/>
                  </a:lnTo>
                  <a:close/>
                </a:path>
                <a:path w="1819275" h="691514">
                  <a:moveTo>
                    <a:pt x="161671" y="53466"/>
                  </a:moveTo>
                  <a:lnTo>
                    <a:pt x="149351" y="87249"/>
                  </a:lnTo>
                  <a:lnTo>
                    <a:pt x="183133" y="99567"/>
                  </a:lnTo>
                  <a:lnTo>
                    <a:pt x="195452" y="65786"/>
                  </a:lnTo>
                  <a:lnTo>
                    <a:pt x="161671" y="53466"/>
                  </a:lnTo>
                  <a:close/>
                </a:path>
                <a:path w="1819275" h="691514">
                  <a:moveTo>
                    <a:pt x="120015" y="0"/>
                  </a:moveTo>
                  <a:lnTo>
                    <a:pt x="0" y="13715"/>
                  </a:lnTo>
                  <a:lnTo>
                    <a:pt x="83057" y="101473"/>
                  </a:lnTo>
                  <a:lnTo>
                    <a:pt x="95394" y="67600"/>
                  </a:lnTo>
                  <a:lnTo>
                    <a:pt x="81660" y="62611"/>
                  </a:lnTo>
                  <a:lnTo>
                    <a:pt x="93979" y="28828"/>
                  </a:lnTo>
                  <a:lnTo>
                    <a:pt x="109515" y="28828"/>
                  </a:lnTo>
                  <a:lnTo>
                    <a:pt x="120015" y="0"/>
                  </a:lnTo>
                  <a:close/>
                </a:path>
                <a:path w="1819275" h="691514">
                  <a:moveTo>
                    <a:pt x="107699" y="33813"/>
                  </a:moveTo>
                  <a:lnTo>
                    <a:pt x="95394" y="67600"/>
                  </a:lnTo>
                  <a:lnTo>
                    <a:pt x="115570" y="74929"/>
                  </a:lnTo>
                  <a:lnTo>
                    <a:pt x="127889" y="41148"/>
                  </a:lnTo>
                  <a:lnTo>
                    <a:pt x="107699" y="33813"/>
                  </a:lnTo>
                  <a:close/>
                </a:path>
                <a:path w="1819275" h="691514">
                  <a:moveTo>
                    <a:pt x="93979" y="28828"/>
                  </a:moveTo>
                  <a:lnTo>
                    <a:pt x="81660" y="62611"/>
                  </a:lnTo>
                  <a:lnTo>
                    <a:pt x="95394" y="67600"/>
                  </a:lnTo>
                  <a:lnTo>
                    <a:pt x="107699" y="33813"/>
                  </a:lnTo>
                  <a:lnTo>
                    <a:pt x="93979" y="28828"/>
                  </a:lnTo>
                  <a:close/>
                </a:path>
                <a:path w="1819275" h="691514">
                  <a:moveTo>
                    <a:pt x="109515" y="28828"/>
                  </a:moveTo>
                  <a:lnTo>
                    <a:pt x="93979" y="28828"/>
                  </a:lnTo>
                  <a:lnTo>
                    <a:pt x="107699" y="33813"/>
                  </a:lnTo>
                  <a:lnTo>
                    <a:pt x="109515" y="28828"/>
                  </a:lnTo>
                  <a:close/>
                </a:path>
              </a:pathLst>
            </a:custGeom>
            <a:solidFill>
              <a:srgbClr val="00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0108" y="59563"/>
            <a:ext cx="771779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40" dirty="0">
                <a:latin typeface="+mn-lt"/>
              </a:rPr>
              <a:t>Techniques</a:t>
            </a:r>
            <a:r>
              <a:rPr sz="3200" b="1" spc="-15" dirty="0">
                <a:latin typeface="+mn-lt"/>
              </a:rPr>
              <a:t> </a:t>
            </a:r>
            <a:r>
              <a:rPr sz="3200" b="1" dirty="0">
                <a:latin typeface="+mn-lt"/>
              </a:rPr>
              <a:t>:</a:t>
            </a:r>
            <a:r>
              <a:rPr sz="3200" b="1" spc="30" dirty="0">
                <a:latin typeface="+mn-lt"/>
              </a:rPr>
              <a:t> </a:t>
            </a:r>
            <a:r>
              <a:rPr sz="3200" b="1" spc="-5" dirty="0">
                <a:latin typeface="+mn-lt"/>
              </a:rPr>
              <a:t>Recommendation</a:t>
            </a:r>
            <a:r>
              <a:rPr sz="3200" b="1" dirty="0">
                <a:latin typeface="+mn-lt"/>
              </a:rPr>
              <a:t> </a:t>
            </a:r>
            <a:r>
              <a:rPr sz="3200" b="1" spc="-5" dirty="0">
                <a:latin typeface="+mn-lt"/>
              </a:rPr>
              <a:t>Generation</a:t>
            </a:r>
            <a:endParaRPr sz="3200" b="1" dirty="0">
              <a:latin typeface="+mn-l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69519" y="1029715"/>
            <a:ext cx="4857115" cy="13455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latin typeface="Trebuchet MS"/>
                <a:cs typeface="Trebuchet MS"/>
              </a:rPr>
              <a:t>User</a:t>
            </a:r>
            <a:r>
              <a:rPr sz="2400" b="1" spc="-35" dirty="0">
                <a:latin typeface="Trebuchet MS"/>
                <a:cs typeface="Trebuchet MS"/>
              </a:rPr>
              <a:t> </a:t>
            </a:r>
            <a:r>
              <a:rPr sz="2400" b="1" spc="-5" dirty="0">
                <a:latin typeface="Trebuchet MS"/>
                <a:cs typeface="Trebuchet MS"/>
              </a:rPr>
              <a:t>Based</a:t>
            </a:r>
            <a:r>
              <a:rPr sz="2400" b="1" spc="-35" dirty="0">
                <a:latin typeface="Trebuchet MS"/>
                <a:cs typeface="Trebuchet MS"/>
              </a:rPr>
              <a:t> </a:t>
            </a:r>
            <a:r>
              <a:rPr sz="2400" b="1" spc="-10" dirty="0">
                <a:latin typeface="Trebuchet MS"/>
                <a:cs typeface="Trebuchet MS"/>
              </a:rPr>
              <a:t>Collaborative</a:t>
            </a:r>
            <a:r>
              <a:rPr sz="2400" b="1" spc="-20" dirty="0">
                <a:latin typeface="Trebuchet MS"/>
                <a:cs typeface="Trebuchet MS"/>
              </a:rPr>
              <a:t> </a:t>
            </a:r>
            <a:r>
              <a:rPr sz="2400" b="1" spc="-5" dirty="0">
                <a:latin typeface="Trebuchet MS"/>
                <a:cs typeface="Trebuchet MS"/>
              </a:rPr>
              <a:t>Filtering</a:t>
            </a:r>
            <a:endParaRPr sz="24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</a:pPr>
            <a:endParaRPr sz="2800">
              <a:latin typeface="Trebuchet MS"/>
              <a:cs typeface="Trebuchet MS"/>
            </a:endParaRPr>
          </a:p>
          <a:p>
            <a:pPr marL="354965">
              <a:lnSpc>
                <a:spcPct val="100000"/>
              </a:lnSpc>
              <a:spcBef>
                <a:spcPts val="2100"/>
              </a:spcBef>
            </a:pPr>
            <a:r>
              <a:rPr sz="1800" spc="-5" dirty="0">
                <a:solidFill>
                  <a:srgbClr val="C5000A"/>
                </a:solidFill>
                <a:latin typeface="Microsoft Sans Serif"/>
                <a:cs typeface="Microsoft Sans Serif"/>
              </a:rPr>
              <a:t>User</a:t>
            </a:r>
            <a:endParaRPr sz="1800">
              <a:latin typeface="Microsoft Sans Serif"/>
              <a:cs typeface="Microsoft Sans Serif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688975" y="1773262"/>
          <a:ext cx="9002391" cy="328133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75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62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58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98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17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827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50240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7222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19050">
                      <a:solidFill>
                        <a:srgbClr val="B84646"/>
                      </a:solidFill>
                      <a:prstDash val="solid"/>
                    </a:lnB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L="60960">
                        <a:lnSpc>
                          <a:spcPct val="100000"/>
                        </a:lnSpc>
                        <a:spcBef>
                          <a:spcPts val="844"/>
                        </a:spcBef>
                      </a:pPr>
                      <a:r>
                        <a:rPr sz="1800" dirty="0">
                          <a:solidFill>
                            <a:srgbClr val="C5000A"/>
                          </a:solidFill>
                          <a:latin typeface="Microsoft Sans Serif"/>
                          <a:cs typeface="Microsoft Sans Serif"/>
                        </a:rPr>
                        <a:t>Item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314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L="361315">
                        <a:lnSpc>
                          <a:spcPct val="100000"/>
                        </a:lnSpc>
                        <a:spcBef>
                          <a:spcPts val="844"/>
                        </a:spcBef>
                      </a:pPr>
                      <a:r>
                        <a:rPr sz="1800" dirty="0">
                          <a:solidFill>
                            <a:srgbClr val="C5000A"/>
                          </a:solidFill>
                          <a:latin typeface="Microsoft Sans Serif"/>
                          <a:cs typeface="Microsoft Sans Serif"/>
                        </a:rPr>
                        <a:t>I1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314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L="2540" algn="ctr">
                        <a:lnSpc>
                          <a:spcPct val="100000"/>
                        </a:lnSpc>
                        <a:spcBef>
                          <a:spcPts val="844"/>
                        </a:spcBef>
                      </a:pPr>
                      <a:r>
                        <a:rPr sz="1800" dirty="0">
                          <a:solidFill>
                            <a:srgbClr val="C5000A"/>
                          </a:solidFill>
                          <a:latin typeface="Microsoft Sans Serif"/>
                          <a:cs typeface="Microsoft Sans Serif"/>
                        </a:rPr>
                        <a:t>I2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314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R="6350" algn="ctr">
                        <a:lnSpc>
                          <a:spcPct val="100000"/>
                        </a:lnSpc>
                        <a:spcBef>
                          <a:spcPts val="844"/>
                        </a:spcBef>
                      </a:pPr>
                      <a:r>
                        <a:rPr sz="1800" dirty="0">
                          <a:solidFill>
                            <a:srgbClr val="C5000A"/>
                          </a:solidFill>
                          <a:latin typeface="Microsoft Sans Serif"/>
                          <a:cs typeface="Microsoft Sans Serif"/>
                        </a:rPr>
                        <a:t>I3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314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R="5080" algn="ctr">
                        <a:lnSpc>
                          <a:spcPct val="100000"/>
                        </a:lnSpc>
                        <a:spcBef>
                          <a:spcPts val="844"/>
                        </a:spcBef>
                      </a:pPr>
                      <a:r>
                        <a:rPr sz="1800" dirty="0">
                          <a:solidFill>
                            <a:srgbClr val="C5000A"/>
                          </a:solidFill>
                          <a:latin typeface="Microsoft Sans Serif"/>
                          <a:cs typeface="Microsoft Sans Serif"/>
                        </a:rPr>
                        <a:t>I4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314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L="657860">
                        <a:lnSpc>
                          <a:spcPct val="100000"/>
                        </a:lnSpc>
                        <a:spcBef>
                          <a:spcPts val="844"/>
                        </a:spcBef>
                      </a:pPr>
                      <a:r>
                        <a:rPr sz="1800" dirty="0">
                          <a:solidFill>
                            <a:srgbClr val="C5000A"/>
                          </a:solidFill>
                          <a:latin typeface="Microsoft Sans Serif"/>
                          <a:cs typeface="Microsoft Sans Serif"/>
                        </a:rPr>
                        <a:t>I5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314" marB="0">
                    <a:solidFill>
                      <a:srgbClr val="FFD21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877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  <a:p>
                      <a:pPr marR="53340" algn="r">
                        <a:lnSpc>
                          <a:spcPct val="100000"/>
                        </a:lnSpc>
                      </a:pPr>
                      <a:r>
                        <a:rPr sz="1800" spc="-10" dirty="0">
                          <a:solidFill>
                            <a:srgbClr val="C5000A"/>
                          </a:solidFill>
                          <a:latin typeface="Microsoft Sans Serif"/>
                          <a:cs typeface="Microsoft Sans Serif"/>
                        </a:rPr>
                        <a:t>U1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445" marB="0">
                    <a:lnT w="19050">
                      <a:solidFill>
                        <a:srgbClr val="B84646"/>
                      </a:solidFill>
                      <a:prstDash val="solid"/>
                    </a:lnT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  <a:p>
                      <a:pPr marL="393065">
                        <a:lnSpc>
                          <a:spcPct val="100000"/>
                        </a:lnSpc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5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445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  <a:p>
                      <a:pPr marL="1905" algn="ctr">
                        <a:lnSpc>
                          <a:spcPct val="100000"/>
                        </a:lnSpc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8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445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  <a:p>
                      <a:pPr marR="5715" algn="ctr">
                        <a:lnSpc>
                          <a:spcPct val="100000"/>
                        </a:lnSpc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7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445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  <a:p>
                      <a:pPr marL="689610">
                        <a:lnSpc>
                          <a:spcPct val="100000"/>
                        </a:lnSpc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8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4445" marB="0">
                    <a:solidFill>
                      <a:srgbClr val="FFD21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7993">
                <a:tc>
                  <a:txBody>
                    <a:bodyPr/>
                    <a:lstStyle/>
                    <a:p>
                      <a:pPr marR="53340" algn="r">
                        <a:lnSpc>
                          <a:spcPct val="100000"/>
                        </a:lnSpc>
                        <a:spcBef>
                          <a:spcPts val="490"/>
                        </a:spcBef>
                      </a:pPr>
                      <a:r>
                        <a:rPr sz="1800" spc="-10" dirty="0">
                          <a:solidFill>
                            <a:srgbClr val="C5000A"/>
                          </a:solidFill>
                          <a:latin typeface="Microsoft Sans Serif"/>
                          <a:cs typeface="Microsoft Sans Serif"/>
                        </a:rPr>
                        <a:t>U2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6223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L="329565">
                        <a:lnSpc>
                          <a:spcPct val="100000"/>
                        </a:lnSpc>
                        <a:spcBef>
                          <a:spcPts val="490"/>
                        </a:spcBef>
                      </a:pPr>
                      <a:r>
                        <a:rPr sz="1800" spc="-10" dirty="0">
                          <a:latin typeface="Microsoft Sans Serif"/>
                          <a:cs typeface="Microsoft Sans Serif"/>
                        </a:rPr>
                        <a:t>10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6223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R="6985" algn="ctr">
                        <a:lnSpc>
                          <a:spcPct val="100000"/>
                        </a:lnSpc>
                        <a:spcBef>
                          <a:spcPts val="490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1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6223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417">
                <a:tc>
                  <a:txBody>
                    <a:bodyPr/>
                    <a:lstStyle/>
                    <a:p>
                      <a:pPr marR="53340" algn="r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spc="-10" dirty="0">
                          <a:solidFill>
                            <a:srgbClr val="C5000A"/>
                          </a:solidFill>
                          <a:latin typeface="Microsoft Sans Serif"/>
                          <a:cs typeface="Microsoft Sans Serif"/>
                        </a:rPr>
                        <a:t>U3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marL="393065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2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marL="1905" algn="ctr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2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marR="5715" algn="ctr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spc="-10" dirty="0">
                          <a:latin typeface="Microsoft Sans Serif"/>
                          <a:cs typeface="Microsoft Sans Serif"/>
                        </a:rPr>
                        <a:t>10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marR="5715" algn="ctr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9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marL="689610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9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FFCC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9350">
                <a:tc>
                  <a:txBody>
                    <a:bodyPr/>
                    <a:lstStyle/>
                    <a:p>
                      <a:pPr marR="53340" algn="r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spc="-10" dirty="0">
                          <a:solidFill>
                            <a:srgbClr val="C5000A"/>
                          </a:solidFill>
                          <a:latin typeface="Microsoft Sans Serif"/>
                          <a:cs typeface="Microsoft Sans Serif"/>
                        </a:rPr>
                        <a:t>U4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L="1905" algn="ctr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2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R="6985" algn="ctr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9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R="5715" algn="ctr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9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L="625475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spc="-10" dirty="0">
                          <a:latin typeface="Microsoft Sans Serif"/>
                          <a:cs typeface="Microsoft Sans Serif"/>
                        </a:rPr>
                        <a:t>10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FFD21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6070">
                <a:tc>
                  <a:txBody>
                    <a:bodyPr/>
                    <a:lstStyle/>
                    <a:p>
                      <a:pPr marR="53340" algn="r">
                        <a:lnSpc>
                          <a:spcPct val="100000"/>
                        </a:lnSpc>
                        <a:spcBef>
                          <a:spcPts val="490"/>
                        </a:spcBef>
                      </a:pPr>
                      <a:r>
                        <a:rPr sz="1800" spc="-10" dirty="0">
                          <a:solidFill>
                            <a:srgbClr val="C5000A"/>
                          </a:solidFill>
                          <a:latin typeface="Microsoft Sans Serif"/>
                          <a:cs typeface="Microsoft Sans Serif"/>
                        </a:rPr>
                        <a:t>U5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6223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L="393065">
                        <a:lnSpc>
                          <a:spcPct val="100000"/>
                        </a:lnSpc>
                        <a:spcBef>
                          <a:spcPts val="490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1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6223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L="1905" algn="ctr">
                        <a:lnSpc>
                          <a:spcPct val="100000"/>
                        </a:lnSpc>
                        <a:spcBef>
                          <a:spcPts val="490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5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6223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L="689610">
                        <a:lnSpc>
                          <a:spcPct val="100000"/>
                        </a:lnSpc>
                        <a:spcBef>
                          <a:spcPts val="490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1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62230" marB="0">
                    <a:solidFill>
                      <a:srgbClr val="FFD21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506">
                <a:tc gridSpan="3">
                  <a:txBody>
                    <a:bodyPr/>
                    <a:lstStyle/>
                    <a:p>
                      <a:pPr marL="414020">
                        <a:lnSpc>
                          <a:spcPct val="100000"/>
                        </a:lnSpc>
                        <a:spcBef>
                          <a:spcPts val="850"/>
                        </a:spcBef>
                        <a:tabLst>
                          <a:tab pos="2187575" algn="l"/>
                        </a:tabLst>
                      </a:pPr>
                      <a:r>
                        <a:rPr sz="1800" spc="-5" dirty="0">
                          <a:latin typeface="Microsoft Sans Serif"/>
                          <a:cs typeface="Microsoft Sans Serif"/>
                        </a:rPr>
                        <a:t>User</a:t>
                      </a:r>
                      <a:r>
                        <a:rPr sz="1800" spc="15" dirty="0"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sz="1800" spc="-5" dirty="0">
                          <a:latin typeface="Microsoft Sans Serif"/>
                          <a:cs typeface="Microsoft Sans Serif"/>
                        </a:rPr>
                        <a:t>a	2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C5000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687705">
                        <a:lnSpc>
                          <a:spcPct val="100000"/>
                        </a:lnSpc>
                        <a:spcBef>
                          <a:spcPts val="850"/>
                        </a:spcBef>
                        <a:tabLst>
                          <a:tab pos="2125345" algn="l"/>
                        </a:tabLst>
                      </a:pPr>
                      <a:r>
                        <a:rPr sz="1800" spc="-5" dirty="0">
                          <a:latin typeface="Microsoft Sans Serif"/>
                          <a:cs typeface="Microsoft Sans Serif"/>
                        </a:rPr>
                        <a:t>9	</a:t>
                      </a:r>
                      <a:r>
                        <a:rPr sz="1800" spc="-10" dirty="0">
                          <a:latin typeface="Microsoft Sans Serif"/>
                          <a:cs typeface="Microsoft Sans Serif"/>
                        </a:rPr>
                        <a:t>10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C5000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object 5"/>
          <p:cNvSpPr/>
          <p:nvPr/>
        </p:nvSpPr>
        <p:spPr>
          <a:xfrm>
            <a:off x="2211323" y="2001520"/>
            <a:ext cx="358775" cy="76200"/>
          </a:xfrm>
          <a:custGeom>
            <a:avLst/>
            <a:gdLst/>
            <a:ahLst/>
            <a:cxnLst/>
            <a:rect l="l" t="t" r="r" b="b"/>
            <a:pathLst>
              <a:path w="358775" h="76200">
                <a:moveTo>
                  <a:pt x="12826" y="30479"/>
                </a:moveTo>
                <a:lnTo>
                  <a:pt x="126" y="30479"/>
                </a:lnTo>
                <a:lnTo>
                  <a:pt x="0" y="43179"/>
                </a:lnTo>
                <a:lnTo>
                  <a:pt x="12700" y="43179"/>
                </a:lnTo>
                <a:lnTo>
                  <a:pt x="12826" y="30479"/>
                </a:lnTo>
                <a:close/>
              </a:path>
              <a:path w="358775" h="76200">
                <a:moveTo>
                  <a:pt x="38226" y="30606"/>
                </a:moveTo>
                <a:lnTo>
                  <a:pt x="25526" y="30606"/>
                </a:lnTo>
                <a:lnTo>
                  <a:pt x="25400" y="43306"/>
                </a:lnTo>
                <a:lnTo>
                  <a:pt x="38100" y="43306"/>
                </a:lnTo>
                <a:lnTo>
                  <a:pt x="38226" y="30606"/>
                </a:lnTo>
                <a:close/>
              </a:path>
              <a:path w="358775" h="76200">
                <a:moveTo>
                  <a:pt x="63626" y="30733"/>
                </a:moveTo>
                <a:lnTo>
                  <a:pt x="50926" y="30733"/>
                </a:lnTo>
                <a:lnTo>
                  <a:pt x="50800" y="43433"/>
                </a:lnTo>
                <a:lnTo>
                  <a:pt x="63500" y="43433"/>
                </a:lnTo>
                <a:lnTo>
                  <a:pt x="63626" y="30733"/>
                </a:lnTo>
                <a:close/>
              </a:path>
              <a:path w="358775" h="76200">
                <a:moveTo>
                  <a:pt x="89026" y="30860"/>
                </a:moveTo>
                <a:lnTo>
                  <a:pt x="76326" y="30860"/>
                </a:lnTo>
                <a:lnTo>
                  <a:pt x="76200" y="43560"/>
                </a:lnTo>
                <a:lnTo>
                  <a:pt x="88900" y="43560"/>
                </a:lnTo>
                <a:lnTo>
                  <a:pt x="89026" y="30860"/>
                </a:lnTo>
                <a:close/>
              </a:path>
              <a:path w="358775" h="76200">
                <a:moveTo>
                  <a:pt x="114426" y="30987"/>
                </a:moveTo>
                <a:lnTo>
                  <a:pt x="101726" y="30987"/>
                </a:lnTo>
                <a:lnTo>
                  <a:pt x="101600" y="43687"/>
                </a:lnTo>
                <a:lnTo>
                  <a:pt x="114300" y="43687"/>
                </a:lnTo>
                <a:lnTo>
                  <a:pt x="114426" y="30987"/>
                </a:lnTo>
                <a:close/>
              </a:path>
              <a:path w="358775" h="76200">
                <a:moveTo>
                  <a:pt x="127126" y="30987"/>
                </a:moveTo>
                <a:lnTo>
                  <a:pt x="127000" y="43687"/>
                </a:lnTo>
                <a:lnTo>
                  <a:pt x="139700" y="43814"/>
                </a:lnTo>
                <a:lnTo>
                  <a:pt x="139826" y="31114"/>
                </a:lnTo>
                <a:lnTo>
                  <a:pt x="127126" y="30987"/>
                </a:lnTo>
                <a:close/>
              </a:path>
              <a:path w="358775" h="76200">
                <a:moveTo>
                  <a:pt x="152526" y="31114"/>
                </a:moveTo>
                <a:lnTo>
                  <a:pt x="152400" y="43814"/>
                </a:lnTo>
                <a:lnTo>
                  <a:pt x="165100" y="43941"/>
                </a:lnTo>
                <a:lnTo>
                  <a:pt x="165226" y="31241"/>
                </a:lnTo>
                <a:lnTo>
                  <a:pt x="152526" y="31114"/>
                </a:lnTo>
                <a:close/>
              </a:path>
              <a:path w="358775" h="76200">
                <a:moveTo>
                  <a:pt x="177926" y="31241"/>
                </a:moveTo>
                <a:lnTo>
                  <a:pt x="177800" y="43941"/>
                </a:lnTo>
                <a:lnTo>
                  <a:pt x="190500" y="44068"/>
                </a:lnTo>
                <a:lnTo>
                  <a:pt x="190626" y="31368"/>
                </a:lnTo>
                <a:lnTo>
                  <a:pt x="177926" y="31241"/>
                </a:lnTo>
                <a:close/>
              </a:path>
              <a:path w="358775" h="76200">
                <a:moveTo>
                  <a:pt x="203326" y="31368"/>
                </a:moveTo>
                <a:lnTo>
                  <a:pt x="203200" y="44068"/>
                </a:lnTo>
                <a:lnTo>
                  <a:pt x="215900" y="44195"/>
                </a:lnTo>
                <a:lnTo>
                  <a:pt x="216026" y="31495"/>
                </a:lnTo>
                <a:lnTo>
                  <a:pt x="203326" y="31368"/>
                </a:lnTo>
                <a:close/>
              </a:path>
              <a:path w="358775" h="76200">
                <a:moveTo>
                  <a:pt x="241426" y="31495"/>
                </a:moveTo>
                <a:lnTo>
                  <a:pt x="228726" y="31495"/>
                </a:lnTo>
                <a:lnTo>
                  <a:pt x="228600" y="44195"/>
                </a:lnTo>
                <a:lnTo>
                  <a:pt x="241300" y="44195"/>
                </a:lnTo>
                <a:lnTo>
                  <a:pt x="241426" y="31495"/>
                </a:lnTo>
                <a:close/>
              </a:path>
              <a:path w="358775" h="76200">
                <a:moveTo>
                  <a:pt x="266826" y="31622"/>
                </a:moveTo>
                <a:lnTo>
                  <a:pt x="254126" y="31622"/>
                </a:lnTo>
                <a:lnTo>
                  <a:pt x="254000" y="44322"/>
                </a:lnTo>
                <a:lnTo>
                  <a:pt x="266700" y="44322"/>
                </a:lnTo>
                <a:lnTo>
                  <a:pt x="266826" y="31622"/>
                </a:lnTo>
                <a:close/>
              </a:path>
              <a:path w="358775" h="76200">
                <a:moveTo>
                  <a:pt x="282828" y="0"/>
                </a:moveTo>
                <a:lnTo>
                  <a:pt x="282448" y="76200"/>
                </a:lnTo>
                <a:lnTo>
                  <a:pt x="346480" y="44450"/>
                </a:lnTo>
                <a:lnTo>
                  <a:pt x="292100" y="44450"/>
                </a:lnTo>
                <a:lnTo>
                  <a:pt x="292226" y="31750"/>
                </a:lnTo>
                <a:lnTo>
                  <a:pt x="345698" y="31750"/>
                </a:lnTo>
                <a:lnTo>
                  <a:pt x="282828" y="0"/>
                </a:lnTo>
                <a:close/>
              </a:path>
              <a:path w="358775" h="76200">
                <a:moveTo>
                  <a:pt x="282670" y="31750"/>
                </a:moveTo>
                <a:lnTo>
                  <a:pt x="279526" y="31750"/>
                </a:lnTo>
                <a:lnTo>
                  <a:pt x="279400" y="44450"/>
                </a:lnTo>
                <a:lnTo>
                  <a:pt x="282606" y="44450"/>
                </a:lnTo>
                <a:lnTo>
                  <a:pt x="282670" y="31750"/>
                </a:lnTo>
                <a:close/>
              </a:path>
              <a:path w="358775" h="76200">
                <a:moveTo>
                  <a:pt x="345698" y="31750"/>
                </a:moveTo>
                <a:lnTo>
                  <a:pt x="292226" y="31750"/>
                </a:lnTo>
                <a:lnTo>
                  <a:pt x="292100" y="44450"/>
                </a:lnTo>
                <a:lnTo>
                  <a:pt x="346480" y="44450"/>
                </a:lnTo>
                <a:lnTo>
                  <a:pt x="358775" y="38353"/>
                </a:lnTo>
                <a:lnTo>
                  <a:pt x="345698" y="31750"/>
                </a:lnTo>
                <a:close/>
              </a:path>
            </a:pathLst>
          </a:custGeom>
          <a:solidFill>
            <a:srgbClr val="DC22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483741" y="2244725"/>
            <a:ext cx="76200" cy="215900"/>
          </a:xfrm>
          <a:custGeom>
            <a:avLst/>
            <a:gdLst/>
            <a:ahLst/>
            <a:cxnLst/>
            <a:rect l="l" t="t" r="r" b="b"/>
            <a:pathLst>
              <a:path w="76200" h="215900">
                <a:moveTo>
                  <a:pt x="31782" y="139742"/>
                </a:moveTo>
                <a:lnTo>
                  <a:pt x="0" y="139953"/>
                </a:lnTo>
                <a:lnTo>
                  <a:pt x="38608" y="215900"/>
                </a:lnTo>
                <a:lnTo>
                  <a:pt x="69830" y="152400"/>
                </a:lnTo>
                <a:lnTo>
                  <a:pt x="31877" y="152400"/>
                </a:lnTo>
                <a:lnTo>
                  <a:pt x="31782" y="139742"/>
                </a:lnTo>
                <a:close/>
              </a:path>
              <a:path w="76200" h="215900">
                <a:moveTo>
                  <a:pt x="44481" y="139657"/>
                </a:moveTo>
                <a:lnTo>
                  <a:pt x="31782" y="139742"/>
                </a:lnTo>
                <a:lnTo>
                  <a:pt x="31877" y="152400"/>
                </a:lnTo>
                <a:lnTo>
                  <a:pt x="44577" y="152400"/>
                </a:lnTo>
                <a:lnTo>
                  <a:pt x="44481" y="139657"/>
                </a:lnTo>
                <a:close/>
              </a:path>
              <a:path w="76200" h="215900">
                <a:moveTo>
                  <a:pt x="76200" y="139446"/>
                </a:moveTo>
                <a:lnTo>
                  <a:pt x="44481" y="139657"/>
                </a:lnTo>
                <a:lnTo>
                  <a:pt x="44577" y="152400"/>
                </a:lnTo>
                <a:lnTo>
                  <a:pt x="69830" y="152400"/>
                </a:lnTo>
                <a:lnTo>
                  <a:pt x="76200" y="139446"/>
                </a:lnTo>
                <a:close/>
              </a:path>
              <a:path w="76200" h="215900">
                <a:moveTo>
                  <a:pt x="43434" y="0"/>
                </a:moveTo>
                <a:lnTo>
                  <a:pt x="30734" y="0"/>
                </a:lnTo>
                <a:lnTo>
                  <a:pt x="31782" y="139742"/>
                </a:lnTo>
                <a:lnTo>
                  <a:pt x="44481" y="139657"/>
                </a:lnTo>
                <a:lnTo>
                  <a:pt x="43434" y="0"/>
                </a:lnTo>
                <a:close/>
              </a:path>
            </a:pathLst>
          </a:custGeom>
          <a:solidFill>
            <a:srgbClr val="B84646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168650"/>
            <a:ext cx="762000" cy="1655826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775817" y="5365496"/>
            <a:ext cx="717042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946265" algn="l"/>
              </a:tabLst>
            </a:pPr>
            <a:r>
              <a:rPr sz="2000" dirty="0">
                <a:latin typeface="Microsoft Sans Serif"/>
                <a:cs typeface="Microsoft Sans Serif"/>
              </a:rPr>
              <a:t>Rec</a:t>
            </a:r>
            <a:r>
              <a:rPr sz="2000" spc="5" dirty="0">
                <a:latin typeface="Microsoft Sans Serif"/>
                <a:cs typeface="Microsoft Sans Serif"/>
              </a:rPr>
              <a:t>o</a:t>
            </a:r>
            <a:r>
              <a:rPr sz="2000" dirty="0">
                <a:latin typeface="Microsoft Sans Serif"/>
                <a:cs typeface="Microsoft Sans Serif"/>
              </a:rPr>
              <a:t>mmend</a:t>
            </a:r>
            <a:r>
              <a:rPr sz="2000" spc="-25" dirty="0">
                <a:latin typeface="Microsoft Sans Serif"/>
                <a:cs typeface="Microsoft Sans Serif"/>
              </a:rPr>
              <a:t> </a:t>
            </a:r>
            <a:r>
              <a:rPr sz="2000" spc="-5" dirty="0">
                <a:latin typeface="Microsoft Sans Serif"/>
                <a:cs typeface="Microsoft Sans Serif"/>
              </a:rPr>
              <a:t>items </a:t>
            </a:r>
            <a:r>
              <a:rPr sz="2000" dirty="0">
                <a:latin typeface="Microsoft Sans Serif"/>
                <a:cs typeface="Microsoft Sans Serif"/>
              </a:rPr>
              <a:t>prefer</a:t>
            </a:r>
            <a:r>
              <a:rPr sz="2000" spc="5" dirty="0">
                <a:latin typeface="Microsoft Sans Serif"/>
                <a:cs typeface="Microsoft Sans Serif"/>
              </a:rPr>
              <a:t>r</a:t>
            </a:r>
            <a:r>
              <a:rPr sz="2000" dirty="0">
                <a:latin typeface="Microsoft Sans Serif"/>
                <a:cs typeface="Microsoft Sans Serif"/>
              </a:rPr>
              <a:t>ed</a:t>
            </a:r>
            <a:r>
              <a:rPr sz="2000" spc="-25" dirty="0">
                <a:latin typeface="Microsoft Sans Serif"/>
                <a:cs typeface="Microsoft Sans Serif"/>
              </a:rPr>
              <a:t> </a:t>
            </a:r>
            <a:r>
              <a:rPr sz="2000" dirty="0">
                <a:latin typeface="Microsoft Sans Serif"/>
                <a:cs typeface="Microsoft Sans Serif"/>
              </a:rPr>
              <a:t>by</a:t>
            </a:r>
            <a:r>
              <a:rPr sz="2000" spc="15" dirty="0">
                <a:latin typeface="Microsoft Sans Serif"/>
                <a:cs typeface="Microsoft Sans Serif"/>
              </a:rPr>
              <a:t> </a:t>
            </a:r>
            <a:r>
              <a:rPr sz="2000" spc="-5" dirty="0">
                <a:latin typeface="Microsoft Sans Serif"/>
                <a:cs typeface="Microsoft Sans Serif"/>
              </a:rPr>
              <a:t>highly</a:t>
            </a:r>
            <a:r>
              <a:rPr sz="2000" spc="15" dirty="0">
                <a:latin typeface="Microsoft Sans Serif"/>
                <a:cs typeface="Microsoft Sans Serif"/>
              </a:rPr>
              <a:t> </a:t>
            </a:r>
            <a:r>
              <a:rPr sz="2000" dirty="0">
                <a:latin typeface="Microsoft Sans Serif"/>
                <a:cs typeface="Microsoft Sans Serif"/>
              </a:rPr>
              <a:t>c</a:t>
            </a:r>
            <a:r>
              <a:rPr sz="2000" spc="5" dirty="0">
                <a:latin typeface="Microsoft Sans Serif"/>
                <a:cs typeface="Microsoft Sans Serif"/>
              </a:rPr>
              <a:t>o</a:t>
            </a:r>
            <a:r>
              <a:rPr sz="2000" dirty="0">
                <a:latin typeface="Microsoft Sans Serif"/>
                <a:cs typeface="Microsoft Sans Serif"/>
              </a:rPr>
              <a:t>r</a:t>
            </a:r>
            <a:r>
              <a:rPr sz="2000" spc="5" dirty="0">
                <a:latin typeface="Microsoft Sans Serif"/>
                <a:cs typeface="Microsoft Sans Serif"/>
              </a:rPr>
              <a:t>r</a:t>
            </a:r>
            <a:r>
              <a:rPr sz="2000" spc="-5" dirty="0">
                <a:latin typeface="Microsoft Sans Serif"/>
                <a:cs typeface="Microsoft Sans Serif"/>
              </a:rPr>
              <a:t>elated</a:t>
            </a:r>
            <a:r>
              <a:rPr sz="2000" spc="-15" dirty="0">
                <a:latin typeface="Microsoft Sans Serif"/>
                <a:cs typeface="Microsoft Sans Serif"/>
              </a:rPr>
              <a:t> </a:t>
            </a:r>
            <a:r>
              <a:rPr sz="2000" dirty="0">
                <a:latin typeface="Microsoft Sans Serif"/>
                <a:cs typeface="Microsoft Sans Serif"/>
              </a:rPr>
              <a:t>u</a:t>
            </a:r>
            <a:r>
              <a:rPr sz="2000" spc="5" dirty="0">
                <a:latin typeface="Microsoft Sans Serif"/>
                <a:cs typeface="Microsoft Sans Serif"/>
              </a:rPr>
              <a:t>s</a:t>
            </a:r>
            <a:r>
              <a:rPr sz="2000" dirty="0">
                <a:latin typeface="Microsoft Sans Serif"/>
                <a:cs typeface="Microsoft Sans Serif"/>
              </a:rPr>
              <a:t>er</a:t>
            </a:r>
            <a:r>
              <a:rPr sz="2000" spc="25" dirty="0">
                <a:latin typeface="Microsoft Sans Serif"/>
                <a:cs typeface="Microsoft Sans Serif"/>
              </a:rPr>
              <a:t> </a:t>
            </a:r>
            <a:r>
              <a:rPr sz="2000" spc="5" dirty="0">
                <a:solidFill>
                  <a:srgbClr val="0000FF"/>
                </a:solidFill>
                <a:latin typeface="Microsoft Sans Serif"/>
                <a:cs typeface="Microsoft Sans Serif"/>
              </a:rPr>
              <a:t>U</a:t>
            </a:r>
            <a:r>
              <a:rPr sz="2000" dirty="0">
                <a:solidFill>
                  <a:srgbClr val="0000FF"/>
                </a:solidFill>
                <a:latin typeface="Microsoft Sans Serif"/>
                <a:cs typeface="Microsoft Sans Serif"/>
              </a:rPr>
              <a:t>3	</a:t>
            </a:r>
            <a:r>
              <a:rPr sz="2000" spc="-10" dirty="0">
                <a:solidFill>
                  <a:srgbClr val="0000FF"/>
                </a:solidFill>
                <a:latin typeface="Microsoft Sans Serif"/>
                <a:cs typeface="Microsoft Sans Serif"/>
              </a:rPr>
              <a:t>I5</a:t>
            </a:r>
            <a:endParaRPr sz="2000">
              <a:latin typeface="Microsoft Sans Serif"/>
              <a:cs typeface="Microsoft Sans Serif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316723" y="5478145"/>
            <a:ext cx="360680" cy="76200"/>
          </a:xfrm>
          <a:custGeom>
            <a:avLst/>
            <a:gdLst/>
            <a:ahLst/>
            <a:cxnLst/>
            <a:rect l="l" t="t" r="r" b="b"/>
            <a:pathLst>
              <a:path w="360679" h="76200">
                <a:moveTo>
                  <a:pt x="284205" y="44395"/>
                </a:moveTo>
                <a:lnTo>
                  <a:pt x="284099" y="76199"/>
                </a:lnTo>
                <a:lnTo>
                  <a:pt x="348131" y="44449"/>
                </a:lnTo>
                <a:lnTo>
                  <a:pt x="296925" y="44449"/>
                </a:lnTo>
                <a:lnTo>
                  <a:pt x="284205" y="44395"/>
                </a:lnTo>
                <a:close/>
              </a:path>
              <a:path w="360679" h="76200">
                <a:moveTo>
                  <a:pt x="284247" y="31695"/>
                </a:moveTo>
                <a:lnTo>
                  <a:pt x="284205" y="44395"/>
                </a:lnTo>
                <a:lnTo>
                  <a:pt x="296925" y="44449"/>
                </a:lnTo>
                <a:lnTo>
                  <a:pt x="296925" y="31749"/>
                </a:lnTo>
                <a:lnTo>
                  <a:pt x="284247" y="31695"/>
                </a:lnTo>
                <a:close/>
              </a:path>
              <a:path w="360679" h="76200">
                <a:moveTo>
                  <a:pt x="284352" y="0"/>
                </a:moveTo>
                <a:lnTo>
                  <a:pt x="284247" y="31695"/>
                </a:lnTo>
                <a:lnTo>
                  <a:pt x="296925" y="31749"/>
                </a:lnTo>
                <a:lnTo>
                  <a:pt x="296925" y="44449"/>
                </a:lnTo>
                <a:lnTo>
                  <a:pt x="348131" y="44449"/>
                </a:lnTo>
                <a:lnTo>
                  <a:pt x="360425" y="38353"/>
                </a:lnTo>
                <a:lnTo>
                  <a:pt x="284352" y="0"/>
                </a:lnTo>
                <a:close/>
              </a:path>
              <a:path w="360679" h="76200">
                <a:moveTo>
                  <a:pt x="126" y="30479"/>
                </a:moveTo>
                <a:lnTo>
                  <a:pt x="0" y="43179"/>
                </a:lnTo>
                <a:lnTo>
                  <a:pt x="284205" y="44395"/>
                </a:lnTo>
                <a:lnTo>
                  <a:pt x="284247" y="31695"/>
                </a:lnTo>
                <a:lnTo>
                  <a:pt x="126" y="3047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0108" y="59563"/>
            <a:ext cx="771779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40" dirty="0">
                <a:latin typeface="+mn-lt"/>
              </a:rPr>
              <a:t>Techniques</a:t>
            </a:r>
            <a:r>
              <a:rPr sz="3200" b="1" spc="-15" dirty="0">
                <a:latin typeface="+mn-lt"/>
              </a:rPr>
              <a:t> </a:t>
            </a:r>
            <a:r>
              <a:rPr sz="3200" b="1" dirty="0">
                <a:latin typeface="+mn-lt"/>
              </a:rPr>
              <a:t>:</a:t>
            </a:r>
            <a:r>
              <a:rPr sz="3200" b="1" spc="30" dirty="0">
                <a:latin typeface="+mn-lt"/>
              </a:rPr>
              <a:t> </a:t>
            </a:r>
            <a:r>
              <a:rPr sz="3200" b="1" spc="-5" dirty="0">
                <a:latin typeface="+mn-lt"/>
              </a:rPr>
              <a:t>Recommendation</a:t>
            </a:r>
            <a:r>
              <a:rPr sz="3200" b="1" dirty="0">
                <a:latin typeface="+mn-lt"/>
              </a:rPr>
              <a:t> </a:t>
            </a:r>
            <a:r>
              <a:rPr sz="3200" b="1" spc="-5" dirty="0">
                <a:latin typeface="+mn-lt"/>
              </a:rPr>
              <a:t>Generation</a:t>
            </a:r>
            <a:endParaRPr sz="3200" b="1" dirty="0">
              <a:latin typeface="+mn-l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41400" y="949578"/>
            <a:ext cx="8735060" cy="52039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415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solidFill>
                  <a:srgbClr val="333333"/>
                </a:solidFill>
                <a:latin typeface="Trebuchet MS"/>
                <a:cs typeface="Trebuchet MS"/>
              </a:rPr>
              <a:t>User</a:t>
            </a:r>
            <a:r>
              <a:rPr sz="2400" b="1" spc="-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400" b="1" spc="-5" dirty="0">
                <a:solidFill>
                  <a:srgbClr val="333333"/>
                </a:solidFill>
                <a:latin typeface="Trebuchet MS"/>
                <a:cs typeface="Trebuchet MS"/>
              </a:rPr>
              <a:t>Based</a:t>
            </a:r>
            <a:r>
              <a:rPr sz="2400" b="1" spc="-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333333"/>
                </a:solidFill>
                <a:latin typeface="Trebuchet MS"/>
                <a:cs typeface="Trebuchet MS"/>
              </a:rPr>
              <a:t>Collaborative</a:t>
            </a:r>
            <a:r>
              <a:rPr sz="2400" b="1" spc="-5" dirty="0">
                <a:solidFill>
                  <a:srgbClr val="333333"/>
                </a:solidFill>
                <a:latin typeface="Trebuchet MS"/>
                <a:cs typeface="Trebuchet MS"/>
              </a:rPr>
              <a:t> Filtering</a:t>
            </a:r>
            <a:endParaRPr sz="2400" dirty="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750" dirty="0">
              <a:latin typeface="Trebuchet MS"/>
              <a:cs typeface="Trebuchet MS"/>
            </a:endParaRPr>
          </a:p>
          <a:p>
            <a:pPr marL="260985" indent="-243204">
              <a:lnSpc>
                <a:spcPct val="100000"/>
              </a:lnSpc>
              <a:spcBef>
                <a:spcPts val="5"/>
              </a:spcBef>
              <a:buClr>
                <a:srgbClr val="000000"/>
              </a:buClr>
              <a:buSzPct val="45000"/>
              <a:buFont typeface="Microsoft Sans Serif"/>
              <a:buChar char="●"/>
              <a:tabLst>
                <a:tab pos="260985" algn="l"/>
                <a:tab pos="261620" algn="l"/>
              </a:tabLst>
            </a:pPr>
            <a:r>
              <a:rPr sz="2000" b="1" spc="-5" dirty="0">
                <a:solidFill>
                  <a:srgbClr val="333333"/>
                </a:solidFill>
                <a:latin typeface="Trebuchet MS"/>
                <a:cs typeface="Trebuchet MS"/>
              </a:rPr>
              <a:t>Advantage</a:t>
            </a:r>
            <a:r>
              <a:rPr sz="2000" b="1" spc="-8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b="1" dirty="0">
                <a:solidFill>
                  <a:srgbClr val="333333"/>
                </a:solidFill>
                <a:latin typeface="Trebuchet MS"/>
                <a:cs typeface="Trebuchet MS"/>
              </a:rPr>
              <a:t>:</a:t>
            </a:r>
            <a:endParaRPr sz="2000" dirty="0">
              <a:latin typeface="Trebuchet MS"/>
              <a:cs typeface="Trebuchet MS"/>
            </a:endParaRPr>
          </a:p>
          <a:p>
            <a:pPr marL="523240" lvl="1" indent="-167640" algn="just">
              <a:lnSpc>
                <a:spcPct val="100000"/>
              </a:lnSpc>
              <a:spcBef>
                <a:spcPts val="405"/>
              </a:spcBef>
              <a:buChar char="-"/>
              <a:tabLst>
                <a:tab pos="523240" algn="l"/>
              </a:tabLst>
            </a:pP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No</a:t>
            </a:r>
            <a:r>
              <a:rPr sz="2000" spc="-1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knowledge</a:t>
            </a:r>
            <a:r>
              <a:rPr sz="2000" spc="-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about</a:t>
            </a:r>
            <a:r>
              <a:rPr sz="2000" spc="-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item</a:t>
            </a:r>
            <a:r>
              <a:rPr sz="2000" spc="-1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features</a:t>
            </a:r>
            <a:r>
              <a:rPr sz="2000" spc="-3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needed</a:t>
            </a:r>
            <a:endParaRPr sz="2000" dirty="0">
              <a:latin typeface="Trebuchet MS"/>
              <a:cs typeface="Trebuchet MS"/>
            </a:endParaRPr>
          </a:p>
          <a:p>
            <a:pPr lvl="1">
              <a:lnSpc>
                <a:spcPct val="100000"/>
              </a:lnSpc>
              <a:buClr>
                <a:srgbClr val="333333"/>
              </a:buClr>
              <a:buFont typeface="Trebuchet MS"/>
              <a:buChar char="-"/>
            </a:pPr>
            <a:endParaRPr sz="2750" dirty="0">
              <a:latin typeface="Trebuchet MS"/>
              <a:cs typeface="Trebuchet MS"/>
            </a:endParaRPr>
          </a:p>
          <a:p>
            <a:pPr marL="260985" indent="-248920">
              <a:lnSpc>
                <a:spcPct val="100000"/>
              </a:lnSpc>
              <a:buClr>
                <a:srgbClr val="000000"/>
              </a:buClr>
              <a:buSzPct val="45000"/>
              <a:buFont typeface="Microsoft Sans Serif"/>
              <a:buChar char="●"/>
              <a:tabLst>
                <a:tab pos="260985" algn="l"/>
                <a:tab pos="261620" algn="l"/>
              </a:tabLst>
            </a:pPr>
            <a:r>
              <a:rPr sz="2000" b="1" dirty="0">
                <a:solidFill>
                  <a:srgbClr val="333333"/>
                </a:solidFill>
                <a:latin typeface="Trebuchet MS"/>
                <a:cs typeface="Trebuchet MS"/>
              </a:rPr>
              <a:t>Problems</a:t>
            </a:r>
            <a:r>
              <a:rPr sz="2000" b="1" spc="-5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b="1" dirty="0">
                <a:solidFill>
                  <a:srgbClr val="333333"/>
                </a:solidFill>
                <a:latin typeface="Trebuchet MS"/>
                <a:cs typeface="Trebuchet MS"/>
              </a:rPr>
              <a:t>:</a:t>
            </a:r>
            <a:endParaRPr sz="2000" dirty="0">
              <a:latin typeface="Trebuchet MS"/>
              <a:cs typeface="Trebuchet MS"/>
            </a:endParaRPr>
          </a:p>
          <a:p>
            <a:pPr marL="523240" lvl="1" indent="-167640" algn="just">
              <a:lnSpc>
                <a:spcPct val="100000"/>
              </a:lnSpc>
              <a:spcBef>
                <a:spcPts val="1525"/>
              </a:spcBef>
              <a:buChar char="-"/>
              <a:tabLst>
                <a:tab pos="523240" algn="l"/>
              </a:tabLst>
            </a:pP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New</a:t>
            </a:r>
            <a:r>
              <a:rPr sz="2000" spc="-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user</a:t>
            </a:r>
            <a:r>
              <a:rPr sz="2000" spc="-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cold</a:t>
            </a:r>
            <a:r>
              <a:rPr sz="2000" spc="-4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start</a:t>
            </a:r>
            <a:r>
              <a:rPr sz="2000" spc="-3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problem</a:t>
            </a:r>
            <a:endParaRPr sz="2000" dirty="0">
              <a:latin typeface="Trebuchet MS"/>
              <a:cs typeface="Trebuchet MS"/>
            </a:endParaRPr>
          </a:p>
          <a:p>
            <a:pPr marL="355600" marR="6350" lvl="1" algn="just">
              <a:lnSpc>
                <a:spcPct val="100000"/>
              </a:lnSpc>
              <a:spcBef>
                <a:spcPts val="395"/>
              </a:spcBef>
              <a:buChar char="-"/>
              <a:tabLst>
                <a:tab pos="556895" algn="l"/>
              </a:tabLst>
            </a:pP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New item cold start problem: items with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few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rating cannot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easily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be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recommended</a:t>
            </a:r>
            <a:endParaRPr sz="2000" dirty="0">
              <a:latin typeface="Trebuchet MS"/>
              <a:cs typeface="Trebuchet MS"/>
            </a:endParaRPr>
          </a:p>
          <a:p>
            <a:pPr marL="355600" marR="5080" lvl="1" algn="just">
              <a:lnSpc>
                <a:spcPct val="100000"/>
              </a:lnSpc>
              <a:spcBef>
                <a:spcPts val="414"/>
              </a:spcBef>
              <a:buChar char="-"/>
              <a:tabLst>
                <a:tab pos="621665" algn="l"/>
              </a:tabLst>
            </a:pP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Sparsity</a:t>
            </a:r>
            <a:r>
              <a:rPr sz="2000" spc="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problem: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If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there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 are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many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items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to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 be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recommended,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user/rating matrix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is sparse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and it hard 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to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find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the users who have 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rated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 the</a:t>
            </a:r>
            <a:r>
              <a:rPr sz="2000" spc="-3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same</a:t>
            </a:r>
            <a:r>
              <a:rPr sz="2000" spc="-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item.</a:t>
            </a:r>
            <a:endParaRPr sz="2000" dirty="0">
              <a:latin typeface="Trebuchet MS"/>
              <a:cs typeface="Trebuchet MS"/>
            </a:endParaRPr>
          </a:p>
          <a:p>
            <a:pPr marL="523240" lvl="1" indent="-167640" algn="just">
              <a:lnSpc>
                <a:spcPct val="100000"/>
              </a:lnSpc>
              <a:spcBef>
                <a:spcPts val="395"/>
              </a:spcBef>
              <a:buChar char="-"/>
              <a:tabLst>
                <a:tab pos="523240" algn="l"/>
              </a:tabLst>
            </a:pP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Popularity</a:t>
            </a:r>
            <a:r>
              <a:rPr sz="2000" spc="-4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Bias:</a:t>
            </a:r>
            <a:r>
              <a:rPr sz="2000" spc="56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65" dirty="0">
                <a:solidFill>
                  <a:srgbClr val="333333"/>
                </a:solidFill>
                <a:latin typeface="Trebuchet MS"/>
                <a:cs typeface="Trebuchet MS"/>
              </a:rPr>
              <a:t>Tend</a:t>
            </a:r>
            <a:r>
              <a:rPr sz="2000" spc="-2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to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recommend</a:t>
            </a:r>
            <a:r>
              <a:rPr sz="2000" spc="-5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only</a:t>
            </a:r>
            <a:r>
              <a:rPr sz="2000" spc="-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popular</a:t>
            </a:r>
            <a:r>
              <a:rPr sz="2000" spc="-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items.</a:t>
            </a:r>
            <a:endParaRPr sz="2000" dirty="0">
              <a:latin typeface="Trebuchet MS"/>
              <a:cs typeface="Trebuchet MS"/>
            </a:endParaRPr>
          </a:p>
          <a:p>
            <a:pPr marL="355600">
              <a:lnSpc>
                <a:spcPct val="100000"/>
              </a:lnSpc>
              <a:spcBef>
                <a:spcPts val="1525"/>
              </a:spcBef>
            </a:pPr>
            <a:endParaRPr sz="20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762000"/>
            <a:ext cx="9907905" cy="5562600"/>
            <a:chOff x="0" y="762000"/>
            <a:chExt cx="9907905" cy="55626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47700" y="3492500"/>
              <a:ext cx="5923026" cy="1323975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76262" y="5143500"/>
              <a:ext cx="4637024" cy="90487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810250" y="1335023"/>
              <a:ext cx="4062349" cy="1860550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6257925" y="1865249"/>
              <a:ext cx="1461135" cy="749935"/>
            </a:xfrm>
            <a:custGeom>
              <a:avLst/>
              <a:gdLst/>
              <a:ahLst/>
              <a:cxnLst/>
              <a:rect l="l" t="t" r="r" b="b"/>
              <a:pathLst>
                <a:path w="1461134" h="749935">
                  <a:moveTo>
                    <a:pt x="1428496" y="701166"/>
                  </a:moveTo>
                  <a:lnTo>
                    <a:pt x="1412367" y="733298"/>
                  </a:lnTo>
                  <a:lnTo>
                    <a:pt x="1444498" y="749553"/>
                  </a:lnTo>
                  <a:lnTo>
                    <a:pt x="1460627" y="717423"/>
                  </a:lnTo>
                  <a:lnTo>
                    <a:pt x="1428496" y="701166"/>
                  </a:lnTo>
                  <a:close/>
                </a:path>
                <a:path w="1461134" h="749935">
                  <a:moveTo>
                    <a:pt x="1364233" y="668781"/>
                  </a:moveTo>
                  <a:lnTo>
                    <a:pt x="1347977" y="700913"/>
                  </a:lnTo>
                  <a:lnTo>
                    <a:pt x="1380235" y="717041"/>
                  </a:lnTo>
                  <a:lnTo>
                    <a:pt x="1396365" y="684911"/>
                  </a:lnTo>
                  <a:lnTo>
                    <a:pt x="1364233" y="668781"/>
                  </a:lnTo>
                  <a:close/>
                </a:path>
                <a:path w="1461134" h="749935">
                  <a:moveTo>
                    <a:pt x="1299972" y="636270"/>
                  </a:moveTo>
                  <a:lnTo>
                    <a:pt x="1283716" y="668401"/>
                  </a:lnTo>
                  <a:lnTo>
                    <a:pt x="1315847" y="684656"/>
                  </a:lnTo>
                  <a:lnTo>
                    <a:pt x="1332102" y="652526"/>
                  </a:lnTo>
                  <a:lnTo>
                    <a:pt x="1299972" y="636270"/>
                  </a:lnTo>
                  <a:close/>
                </a:path>
                <a:path w="1461134" h="749935">
                  <a:moveTo>
                    <a:pt x="1235709" y="603885"/>
                  </a:moveTo>
                  <a:lnTo>
                    <a:pt x="1219453" y="636015"/>
                  </a:lnTo>
                  <a:lnTo>
                    <a:pt x="1251584" y="652145"/>
                  </a:lnTo>
                  <a:lnTo>
                    <a:pt x="1267841" y="620013"/>
                  </a:lnTo>
                  <a:lnTo>
                    <a:pt x="1235709" y="603885"/>
                  </a:lnTo>
                  <a:close/>
                </a:path>
                <a:path w="1461134" h="749935">
                  <a:moveTo>
                    <a:pt x="1171448" y="571373"/>
                  </a:moveTo>
                  <a:lnTo>
                    <a:pt x="1155192" y="603503"/>
                  </a:lnTo>
                  <a:lnTo>
                    <a:pt x="1187323" y="619760"/>
                  </a:lnTo>
                  <a:lnTo>
                    <a:pt x="1203578" y="587628"/>
                  </a:lnTo>
                  <a:lnTo>
                    <a:pt x="1171448" y="571373"/>
                  </a:lnTo>
                  <a:close/>
                </a:path>
                <a:path w="1461134" h="749935">
                  <a:moveTo>
                    <a:pt x="1107185" y="538988"/>
                  </a:moveTo>
                  <a:lnTo>
                    <a:pt x="1090929" y="571118"/>
                  </a:lnTo>
                  <a:lnTo>
                    <a:pt x="1123060" y="587248"/>
                  </a:lnTo>
                  <a:lnTo>
                    <a:pt x="1139317" y="555116"/>
                  </a:lnTo>
                  <a:lnTo>
                    <a:pt x="1107185" y="538988"/>
                  </a:lnTo>
                  <a:close/>
                </a:path>
                <a:path w="1461134" h="749935">
                  <a:moveTo>
                    <a:pt x="1042924" y="506475"/>
                  </a:moveTo>
                  <a:lnTo>
                    <a:pt x="1026668" y="538606"/>
                  </a:lnTo>
                  <a:lnTo>
                    <a:pt x="1058799" y="554863"/>
                  </a:lnTo>
                  <a:lnTo>
                    <a:pt x="1075054" y="522731"/>
                  </a:lnTo>
                  <a:lnTo>
                    <a:pt x="1042924" y="506475"/>
                  </a:lnTo>
                  <a:close/>
                </a:path>
                <a:path w="1461134" h="749935">
                  <a:moveTo>
                    <a:pt x="978661" y="474090"/>
                  </a:moveTo>
                  <a:lnTo>
                    <a:pt x="962405" y="506222"/>
                  </a:lnTo>
                  <a:lnTo>
                    <a:pt x="994536" y="522350"/>
                  </a:lnTo>
                  <a:lnTo>
                    <a:pt x="1010793" y="490220"/>
                  </a:lnTo>
                  <a:lnTo>
                    <a:pt x="978661" y="474090"/>
                  </a:lnTo>
                  <a:close/>
                </a:path>
                <a:path w="1461134" h="749935">
                  <a:moveTo>
                    <a:pt x="914400" y="441578"/>
                  </a:moveTo>
                  <a:lnTo>
                    <a:pt x="898144" y="473710"/>
                  </a:lnTo>
                  <a:lnTo>
                    <a:pt x="930275" y="489965"/>
                  </a:lnTo>
                  <a:lnTo>
                    <a:pt x="946530" y="457835"/>
                  </a:lnTo>
                  <a:lnTo>
                    <a:pt x="914400" y="441578"/>
                  </a:lnTo>
                  <a:close/>
                </a:path>
                <a:path w="1461134" h="749935">
                  <a:moveTo>
                    <a:pt x="850138" y="409066"/>
                  </a:moveTo>
                  <a:lnTo>
                    <a:pt x="833881" y="441198"/>
                  </a:lnTo>
                  <a:lnTo>
                    <a:pt x="866013" y="457453"/>
                  </a:lnTo>
                  <a:lnTo>
                    <a:pt x="882269" y="425323"/>
                  </a:lnTo>
                  <a:lnTo>
                    <a:pt x="850138" y="409066"/>
                  </a:lnTo>
                  <a:close/>
                </a:path>
                <a:path w="1461134" h="749935">
                  <a:moveTo>
                    <a:pt x="785876" y="376681"/>
                  </a:moveTo>
                  <a:lnTo>
                    <a:pt x="769620" y="408813"/>
                  </a:lnTo>
                  <a:lnTo>
                    <a:pt x="801751" y="425068"/>
                  </a:lnTo>
                  <a:lnTo>
                    <a:pt x="818006" y="392938"/>
                  </a:lnTo>
                  <a:lnTo>
                    <a:pt x="785876" y="376681"/>
                  </a:lnTo>
                  <a:close/>
                </a:path>
                <a:path w="1461134" h="749935">
                  <a:moveTo>
                    <a:pt x="721486" y="344170"/>
                  </a:moveTo>
                  <a:lnTo>
                    <a:pt x="705357" y="376300"/>
                  </a:lnTo>
                  <a:lnTo>
                    <a:pt x="737489" y="392556"/>
                  </a:lnTo>
                  <a:lnTo>
                    <a:pt x="753618" y="360425"/>
                  </a:lnTo>
                  <a:lnTo>
                    <a:pt x="721486" y="344170"/>
                  </a:lnTo>
                  <a:close/>
                </a:path>
                <a:path w="1461134" h="749935">
                  <a:moveTo>
                    <a:pt x="657225" y="311785"/>
                  </a:moveTo>
                  <a:lnTo>
                    <a:pt x="641096" y="343915"/>
                  </a:lnTo>
                  <a:lnTo>
                    <a:pt x="673226" y="360172"/>
                  </a:lnTo>
                  <a:lnTo>
                    <a:pt x="689355" y="328040"/>
                  </a:lnTo>
                  <a:lnTo>
                    <a:pt x="657225" y="311785"/>
                  </a:lnTo>
                  <a:close/>
                </a:path>
                <a:path w="1461134" h="749935">
                  <a:moveTo>
                    <a:pt x="592963" y="279273"/>
                  </a:moveTo>
                  <a:lnTo>
                    <a:pt x="576833" y="311403"/>
                  </a:lnTo>
                  <a:lnTo>
                    <a:pt x="608965" y="327660"/>
                  </a:lnTo>
                  <a:lnTo>
                    <a:pt x="625094" y="295528"/>
                  </a:lnTo>
                  <a:lnTo>
                    <a:pt x="592963" y="279273"/>
                  </a:lnTo>
                  <a:close/>
                </a:path>
                <a:path w="1461134" h="749935">
                  <a:moveTo>
                    <a:pt x="528701" y="246887"/>
                  </a:moveTo>
                  <a:lnTo>
                    <a:pt x="512445" y="279018"/>
                  </a:lnTo>
                  <a:lnTo>
                    <a:pt x="544576" y="295275"/>
                  </a:lnTo>
                  <a:lnTo>
                    <a:pt x="560831" y="263143"/>
                  </a:lnTo>
                  <a:lnTo>
                    <a:pt x="528701" y="246887"/>
                  </a:lnTo>
                  <a:close/>
                </a:path>
                <a:path w="1461134" h="749935">
                  <a:moveTo>
                    <a:pt x="464439" y="214375"/>
                  </a:moveTo>
                  <a:lnTo>
                    <a:pt x="448182" y="246506"/>
                  </a:lnTo>
                  <a:lnTo>
                    <a:pt x="480314" y="262763"/>
                  </a:lnTo>
                  <a:lnTo>
                    <a:pt x="496570" y="230631"/>
                  </a:lnTo>
                  <a:lnTo>
                    <a:pt x="464439" y="214375"/>
                  </a:lnTo>
                  <a:close/>
                </a:path>
                <a:path w="1461134" h="749935">
                  <a:moveTo>
                    <a:pt x="400176" y="181990"/>
                  </a:moveTo>
                  <a:lnTo>
                    <a:pt x="383921" y="214122"/>
                  </a:lnTo>
                  <a:lnTo>
                    <a:pt x="416051" y="230377"/>
                  </a:lnTo>
                  <a:lnTo>
                    <a:pt x="432307" y="198247"/>
                  </a:lnTo>
                  <a:lnTo>
                    <a:pt x="400176" y="181990"/>
                  </a:lnTo>
                  <a:close/>
                </a:path>
                <a:path w="1461134" h="749935">
                  <a:moveTo>
                    <a:pt x="335915" y="149478"/>
                  </a:moveTo>
                  <a:lnTo>
                    <a:pt x="319658" y="181610"/>
                  </a:lnTo>
                  <a:lnTo>
                    <a:pt x="351790" y="197865"/>
                  </a:lnTo>
                  <a:lnTo>
                    <a:pt x="368046" y="165735"/>
                  </a:lnTo>
                  <a:lnTo>
                    <a:pt x="335915" y="149478"/>
                  </a:lnTo>
                  <a:close/>
                </a:path>
                <a:path w="1461134" h="749935">
                  <a:moveTo>
                    <a:pt x="271652" y="117093"/>
                  </a:moveTo>
                  <a:lnTo>
                    <a:pt x="255397" y="149225"/>
                  </a:lnTo>
                  <a:lnTo>
                    <a:pt x="287527" y="165480"/>
                  </a:lnTo>
                  <a:lnTo>
                    <a:pt x="303783" y="133223"/>
                  </a:lnTo>
                  <a:lnTo>
                    <a:pt x="271652" y="117093"/>
                  </a:lnTo>
                  <a:close/>
                </a:path>
                <a:path w="1461134" h="749935">
                  <a:moveTo>
                    <a:pt x="207390" y="84581"/>
                  </a:moveTo>
                  <a:lnTo>
                    <a:pt x="191135" y="116712"/>
                  </a:lnTo>
                  <a:lnTo>
                    <a:pt x="223265" y="132968"/>
                  </a:lnTo>
                  <a:lnTo>
                    <a:pt x="239522" y="100837"/>
                  </a:lnTo>
                  <a:lnTo>
                    <a:pt x="207390" y="84581"/>
                  </a:lnTo>
                  <a:close/>
                </a:path>
                <a:path w="1461134" h="749935">
                  <a:moveTo>
                    <a:pt x="143128" y="52197"/>
                  </a:moveTo>
                  <a:lnTo>
                    <a:pt x="126873" y="84327"/>
                  </a:lnTo>
                  <a:lnTo>
                    <a:pt x="159003" y="100456"/>
                  </a:lnTo>
                  <a:lnTo>
                    <a:pt x="175260" y="68325"/>
                  </a:lnTo>
                  <a:lnTo>
                    <a:pt x="143128" y="52197"/>
                  </a:lnTo>
                  <a:close/>
                </a:path>
                <a:path w="1461134" h="749935">
                  <a:moveTo>
                    <a:pt x="0" y="0"/>
                  </a:moveTo>
                  <a:lnTo>
                    <a:pt x="72009" y="96900"/>
                  </a:lnTo>
                  <a:lnTo>
                    <a:pt x="88261" y="64776"/>
                  </a:lnTo>
                  <a:lnTo>
                    <a:pt x="72262" y="56641"/>
                  </a:lnTo>
                  <a:lnTo>
                    <a:pt x="88391" y="24511"/>
                  </a:lnTo>
                  <a:lnTo>
                    <a:pt x="108633" y="24511"/>
                  </a:lnTo>
                  <a:lnTo>
                    <a:pt x="120776" y="508"/>
                  </a:lnTo>
                  <a:lnTo>
                    <a:pt x="0" y="0"/>
                  </a:lnTo>
                  <a:close/>
                </a:path>
                <a:path w="1461134" h="749935">
                  <a:moveTo>
                    <a:pt x="104510" y="32660"/>
                  </a:moveTo>
                  <a:lnTo>
                    <a:pt x="88261" y="64776"/>
                  </a:lnTo>
                  <a:lnTo>
                    <a:pt x="94741" y="68072"/>
                  </a:lnTo>
                  <a:lnTo>
                    <a:pt x="110998" y="35940"/>
                  </a:lnTo>
                  <a:lnTo>
                    <a:pt x="104510" y="32660"/>
                  </a:lnTo>
                  <a:close/>
                </a:path>
                <a:path w="1461134" h="749935">
                  <a:moveTo>
                    <a:pt x="88391" y="24511"/>
                  </a:moveTo>
                  <a:lnTo>
                    <a:pt x="72262" y="56641"/>
                  </a:lnTo>
                  <a:lnTo>
                    <a:pt x="88261" y="64776"/>
                  </a:lnTo>
                  <a:lnTo>
                    <a:pt x="104510" y="32660"/>
                  </a:lnTo>
                  <a:lnTo>
                    <a:pt x="88391" y="24511"/>
                  </a:lnTo>
                  <a:close/>
                </a:path>
                <a:path w="1461134" h="749935">
                  <a:moveTo>
                    <a:pt x="108633" y="24511"/>
                  </a:moveTo>
                  <a:lnTo>
                    <a:pt x="88391" y="24511"/>
                  </a:lnTo>
                  <a:lnTo>
                    <a:pt x="104510" y="32660"/>
                  </a:lnTo>
                  <a:lnTo>
                    <a:pt x="108633" y="24511"/>
                  </a:lnTo>
                  <a:close/>
                </a:path>
              </a:pathLst>
            </a:custGeom>
            <a:solidFill>
              <a:srgbClr val="00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602386" y="1026033"/>
            <a:ext cx="5196205" cy="2527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7785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solidFill>
                  <a:srgbClr val="333333"/>
                </a:solidFill>
                <a:latin typeface="Trebuchet MS"/>
                <a:cs typeface="Trebuchet MS"/>
              </a:rPr>
              <a:t>Item</a:t>
            </a:r>
            <a:r>
              <a:rPr sz="2400" b="1" spc="-3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400" b="1" spc="-5" dirty="0">
                <a:solidFill>
                  <a:srgbClr val="333333"/>
                </a:solidFill>
                <a:latin typeface="Trebuchet MS"/>
                <a:cs typeface="Trebuchet MS"/>
              </a:rPr>
              <a:t>Based</a:t>
            </a:r>
            <a:r>
              <a:rPr sz="2400" b="1" spc="-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333333"/>
                </a:solidFill>
                <a:latin typeface="Trebuchet MS"/>
                <a:cs typeface="Trebuchet MS"/>
              </a:rPr>
              <a:t>Collaborative</a:t>
            </a:r>
            <a:r>
              <a:rPr sz="2400" b="1" spc="-1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400" b="1" spc="-5" dirty="0">
                <a:solidFill>
                  <a:srgbClr val="333333"/>
                </a:solidFill>
                <a:latin typeface="Trebuchet MS"/>
                <a:cs typeface="Trebuchet MS"/>
              </a:rPr>
              <a:t>Filtering</a:t>
            </a:r>
            <a:endParaRPr sz="2400">
              <a:latin typeface="Trebuchet MS"/>
              <a:cs typeface="Trebuchet MS"/>
            </a:endParaRPr>
          </a:p>
          <a:p>
            <a:pPr marL="299720" indent="-242570">
              <a:lnSpc>
                <a:spcPct val="100000"/>
              </a:lnSpc>
              <a:spcBef>
                <a:spcPts val="1530"/>
              </a:spcBef>
              <a:buClr>
                <a:srgbClr val="000000"/>
              </a:buClr>
              <a:buSzPct val="45000"/>
              <a:buFont typeface="Microsoft Sans Serif"/>
              <a:buChar char="●"/>
              <a:tabLst>
                <a:tab pos="299720" algn="l"/>
                <a:tab pos="300355" algn="l"/>
              </a:tabLst>
            </a:pP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Use</a:t>
            </a:r>
            <a:r>
              <a:rPr sz="2000" spc="-1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user-item</a:t>
            </a:r>
            <a:r>
              <a:rPr sz="2000" spc="-4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ratings</a:t>
            </a:r>
            <a:r>
              <a:rPr sz="2000" spc="-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matrix</a:t>
            </a:r>
            <a:endParaRPr sz="2000">
              <a:latin typeface="Trebuchet MS"/>
              <a:cs typeface="Trebuchet MS"/>
            </a:endParaRPr>
          </a:p>
          <a:p>
            <a:pPr marL="299720" indent="-242570">
              <a:lnSpc>
                <a:spcPct val="100000"/>
              </a:lnSpc>
              <a:spcBef>
                <a:spcPts val="409"/>
              </a:spcBef>
              <a:buClr>
                <a:srgbClr val="000000"/>
              </a:buClr>
              <a:buSzPct val="45000"/>
              <a:buFont typeface="Microsoft Sans Serif"/>
              <a:buChar char="●"/>
              <a:tabLst>
                <a:tab pos="299720" algn="l"/>
                <a:tab pos="300355" algn="l"/>
              </a:tabLst>
            </a:pP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Make</a:t>
            </a:r>
            <a:r>
              <a:rPr sz="2000" spc="-2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item-to-item</a:t>
            </a:r>
            <a:r>
              <a:rPr sz="2000" spc="-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correlations</a:t>
            </a:r>
            <a:endParaRPr sz="2000">
              <a:latin typeface="Trebuchet MS"/>
              <a:cs typeface="Trebuchet MS"/>
            </a:endParaRPr>
          </a:p>
          <a:p>
            <a:pPr marL="299720" indent="-242570">
              <a:lnSpc>
                <a:spcPct val="100000"/>
              </a:lnSpc>
              <a:spcBef>
                <a:spcPts val="395"/>
              </a:spcBef>
              <a:buClr>
                <a:srgbClr val="000000"/>
              </a:buClr>
              <a:buSzPct val="45000"/>
              <a:buFont typeface="Microsoft Sans Serif"/>
              <a:buChar char="●"/>
              <a:tabLst>
                <a:tab pos="299720" algn="l"/>
                <a:tab pos="300355" algn="l"/>
              </a:tabLst>
            </a:pP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Find</a:t>
            </a:r>
            <a:r>
              <a:rPr sz="2000" spc="-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items</a:t>
            </a:r>
            <a:r>
              <a:rPr sz="2000" spc="-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that</a:t>
            </a:r>
            <a:r>
              <a:rPr sz="2000" spc="-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are</a:t>
            </a:r>
            <a:r>
              <a:rPr sz="2000" spc="-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highly</a:t>
            </a:r>
            <a:r>
              <a:rPr sz="2000" spc="-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correlated</a:t>
            </a:r>
            <a:endParaRPr sz="2000">
              <a:latin typeface="Trebuchet MS"/>
              <a:cs typeface="Trebuchet MS"/>
            </a:endParaRPr>
          </a:p>
          <a:p>
            <a:pPr marL="299720" indent="-242570">
              <a:lnSpc>
                <a:spcPct val="100000"/>
              </a:lnSpc>
              <a:spcBef>
                <a:spcPts val="395"/>
              </a:spcBef>
              <a:buClr>
                <a:srgbClr val="000000"/>
              </a:buClr>
              <a:buSzPct val="45000"/>
              <a:buFont typeface="Microsoft Sans Serif"/>
              <a:buChar char="●"/>
              <a:tabLst>
                <a:tab pos="299720" algn="l"/>
                <a:tab pos="300355" algn="l"/>
              </a:tabLst>
            </a:pP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Recommend</a:t>
            </a:r>
            <a:r>
              <a:rPr sz="2000" spc="-5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items</a:t>
            </a:r>
            <a:r>
              <a:rPr sz="2000" spc="-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with</a:t>
            </a:r>
            <a:r>
              <a:rPr sz="2000" spc="-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highest</a:t>
            </a:r>
            <a:r>
              <a:rPr sz="2000" spc="-3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correlation</a:t>
            </a:r>
            <a:endParaRPr sz="20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75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solidFill>
                  <a:srgbClr val="0000FF"/>
                </a:solidFill>
                <a:latin typeface="Trebuchet MS"/>
                <a:cs typeface="Trebuchet MS"/>
              </a:rPr>
              <a:t>Similarity</a:t>
            </a:r>
            <a:r>
              <a:rPr sz="2000" spc="-70" dirty="0">
                <a:solidFill>
                  <a:srgbClr val="0000FF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0000FF"/>
                </a:solidFill>
                <a:latin typeface="Trebuchet MS"/>
                <a:cs typeface="Trebuchet MS"/>
              </a:rPr>
              <a:t>Metric</a:t>
            </a:r>
            <a:r>
              <a:rPr sz="2000" spc="-30" dirty="0">
                <a:solidFill>
                  <a:srgbClr val="0000FF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0000FF"/>
                </a:solidFill>
                <a:latin typeface="Trebuchet MS"/>
                <a:cs typeface="Trebuchet MS"/>
              </a:rPr>
              <a:t>: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6478" y="4724527"/>
            <a:ext cx="240665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10" dirty="0">
                <a:solidFill>
                  <a:srgbClr val="0000FF"/>
                </a:solidFill>
                <a:latin typeface="Trebuchet MS"/>
                <a:cs typeface="Trebuchet MS"/>
              </a:rPr>
              <a:t>Prediction</a:t>
            </a:r>
            <a:r>
              <a:rPr sz="2000" spc="-85" dirty="0">
                <a:solidFill>
                  <a:srgbClr val="0000FF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0000FF"/>
                </a:solidFill>
                <a:latin typeface="Trebuchet MS"/>
                <a:cs typeface="Trebuchet MS"/>
              </a:rPr>
              <a:t>Function</a:t>
            </a:r>
            <a:r>
              <a:rPr sz="2000" spc="-70" dirty="0">
                <a:solidFill>
                  <a:srgbClr val="0000FF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0000FF"/>
                </a:solidFill>
                <a:latin typeface="Trebuchet MS"/>
                <a:cs typeface="Trebuchet MS"/>
              </a:rPr>
              <a:t>:</a:t>
            </a:r>
            <a:endParaRPr sz="20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0108" y="59563"/>
            <a:ext cx="771779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40" dirty="0"/>
              <a:t>Techniques</a:t>
            </a:r>
            <a:r>
              <a:rPr sz="3200" b="1" spc="-15" dirty="0"/>
              <a:t> </a:t>
            </a:r>
            <a:r>
              <a:rPr sz="3200" b="1" dirty="0"/>
              <a:t>:</a:t>
            </a:r>
            <a:r>
              <a:rPr sz="3200" b="1" spc="30" dirty="0"/>
              <a:t> </a:t>
            </a:r>
            <a:r>
              <a:rPr sz="3200" b="1" spc="-5" dirty="0"/>
              <a:t>Recommendation</a:t>
            </a:r>
            <a:r>
              <a:rPr sz="3200" b="1" dirty="0"/>
              <a:t> </a:t>
            </a:r>
            <a:r>
              <a:rPr sz="3200" b="1" spc="-5" dirty="0"/>
              <a:t>Generation</a:t>
            </a:r>
            <a:endParaRPr sz="3200" b="1" dirty="0"/>
          </a:p>
        </p:txBody>
      </p:sp>
      <p:sp>
        <p:nvSpPr>
          <p:cNvPr id="3" name="object 3"/>
          <p:cNvSpPr txBox="1"/>
          <p:nvPr/>
        </p:nvSpPr>
        <p:spPr>
          <a:xfrm>
            <a:off x="605434" y="1047750"/>
            <a:ext cx="485457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latin typeface="Trebuchet MS"/>
                <a:cs typeface="Trebuchet MS"/>
              </a:rPr>
              <a:t>Item</a:t>
            </a:r>
            <a:r>
              <a:rPr sz="2400" b="1" spc="-40" dirty="0">
                <a:latin typeface="Trebuchet MS"/>
                <a:cs typeface="Trebuchet MS"/>
              </a:rPr>
              <a:t> </a:t>
            </a:r>
            <a:r>
              <a:rPr sz="2400" b="1" spc="-5" dirty="0">
                <a:latin typeface="Trebuchet MS"/>
                <a:cs typeface="Trebuchet MS"/>
              </a:rPr>
              <a:t>Based</a:t>
            </a:r>
            <a:r>
              <a:rPr sz="2400" b="1" spc="-30" dirty="0">
                <a:latin typeface="Trebuchet MS"/>
                <a:cs typeface="Trebuchet MS"/>
              </a:rPr>
              <a:t> </a:t>
            </a:r>
            <a:r>
              <a:rPr sz="2400" b="1" spc="-10" dirty="0">
                <a:latin typeface="Trebuchet MS"/>
                <a:cs typeface="Trebuchet MS"/>
              </a:rPr>
              <a:t>Collaborative</a:t>
            </a:r>
            <a:r>
              <a:rPr sz="2400" b="1" spc="-20" dirty="0">
                <a:latin typeface="Trebuchet MS"/>
                <a:cs typeface="Trebuchet MS"/>
              </a:rPr>
              <a:t> </a:t>
            </a:r>
            <a:r>
              <a:rPr sz="2400" b="1" spc="-5" dirty="0">
                <a:latin typeface="Trebuchet MS"/>
                <a:cs typeface="Trebuchet MS"/>
              </a:rPr>
              <a:t>Filtering</a:t>
            </a:r>
            <a:endParaRPr sz="2400">
              <a:latin typeface="Trebuchet MS"/>
              <a:cs typeface="Trebuchet MS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696912" y="1884324"/>
            <a:ext cx="8808085" cy="3324860"/>
            <a:chOff x="696912" y="1884324"/>
            <a:chExt cx="8808085" cy="3324860"/>
          </a:xfrm>
        </p:grpSpPr>
        <p:sp>
          <p:nvSpPr>
            <p:cNvPr id="5" name="object 5"/>
            <p:cNvSpPr/>
            <p:nvPr/>
          </p:nvSpPr>
          <p:spPr>
            <a:xfrm>
              <a:off x="696912" y="1884324"/>
              <a:ext cx="5869305" cy="632460"/>
            </a:xfrm>
            <a:custGeom>
              <a:avLst/>
              <a:gdLst/>
              <a:ahLst/>
              <a:cxnLst/>
              <a:rect l="l" t="t" r="r" b="b"/>
              <a:pathLst>
                <a:path w="5869305" h="632460">
                  <a:moveTo>
                    <a:pt x="1466850" y="0"/>
                  </a:moveTo>
                  <a:lnTo>
                    <a:pt x="0" y="0"/>
                  </a:lnTo>
                  <a:lnTo>
                    <a:pt x="0" y="631926"/>
                  </a:lnTo>
                  <a:lnTo>
                    <a:pt x="1466850" y="631926"/>
                  </a:lnTo>
                  <a:lnTo>
                    <a:pt x="1466850" y="0"/>
                  </a:lnTo>
                  <a:close/>
                </a:path>
                <a:path w="5869305" h="632460">
                  <a:moveTo>
                    <a:pt x="5868987" y="0"/>
                  </a:moveTo>
                  <a:lnTo>
                    <a:pt x="4400613" y="0"/>
                  </a:lnTo>
                  <a:lnTo>
                    <a:pt x="2933763" y="0"/>
                  </a:lnTo>
                  <a:lnTo>
                    <a:pt x="1466913" y="0"/>
                  </a:lnTo>
                  <a:lnTo>
                    <a:pt x="1466913" y="631926"/>
                  </a:lnTo>
                  <a:lnTo>
                    <a:pt x="2933763" y="631926"/>
                  </a:lnTo>
                  <a:lnTo>
                    <a:pt x="4400613" y="631926"/>
                  </a:lnTo>
                  <a:lnTo>
                    <a:pt x="5868987" y="631926"/>
                  </a:lnTo>
                  <a:lnTo>
                    <a:pt x="5868987" y="0"/>
                  </a:lnTo>
                  <a:close/>
                </a:path>
              </a:pathLst>
            </a:custGeom>
            <a:solidFill>
              <a:srgbClr val="FFD21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6565900" y="1884324"/>
              <a:ext cx="1466850" cy="632460"/>
            </a:xfrm>
            <a:custGeom>
              <a:avLst/>
              <a:gdLst/>
              <a:ahLst/>
              <a:cxnLst/>
              <a:rect l="l" t="t" r="r" b="b"/>
              <a:pathLst>
                <a:path w="1466850" h="632460">
                  <a:moveTo>
                    <a:pt x="1466850" y="0"/>
                  </a:moveTo>
                  <a:lnTo>
                    <a:pt x="0" y="0"/>
                  </a:lnTo>
                  <a:lnTo>
                    <a:pt x="0" y="631926"/>
                  </a:lnTo>
                  <a:lnTo>
                    <a:pt x="1466850" y="631926"/>
                  </a:lnTo>
                  <a:lnTo>
                    <a:pt x="1466850" y="0"/>
                  </a:lnTo>
                  <a:close/>
                </a:path>
              </a:pathLst>
            </a:custGeom>
            <a:solidFill>
              <a:srgbClr val="FF99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032750" y="1884324"/>
              <a:ext cx="1471930" cy="632460"/>
            </a:xfrm>
            <a:custGeom>
              <a:avLst/>
              <a:gdLst/>
              <a:ahLst/>
              <a:cxnLst/>
              <a:rect l="l" t="t" r="r" b="b"/>
              <a:pathLst>
                <a:path w="1471929" h="632460">
                  <a:moveTo>
                    <a:pt x="1471676" y="0"/>
                  </a:moveTo>
                  <a:lnTo>
                    <a:pt x="0" y="0"/>
                  </a:lnTo>
                  <a:lnTo>
                    <a:pt x="0" y="631926"/>
                  </a:lnTo>
                  <a:lnTo>
                    <a:pt x="1471676" y="631926"/>
                  </a:lnTo>
                  <a:lnTo>
                    <a:pt x="1471676" y="0"/>
                  </a:lnTo>
                  <a:close/>
                </a:path>
              </a:pathLst>
            </a:custGeom>
            <a:solidFill>
              <a:srgbClr val="EB603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696912" y="2516326"/>
              <a:ext cx="5869305" cy="449580"/>
            </a:xfrm>
            <a:custGeom>
              <a:avLst/>
              <a:gdLst/>
              <a:ahLst/>
              <a:cxnLst/>
              <a:rect l="l" t="t" r="r" b="b"/>
              <a:pathLst>
                <a:path w="5869305" h="449580">
                  <a:moveTo>
                    <a:pt x="1466850" y="0"/>
                  </a:moveTo>
                  <a:lnTo>
                    <a:pt x="0" y="0"/>
                  </a:lnTo>
                  <a:lnTo>
                    <a:pt x="0" y="449249"/>
                  </a:lnTo>
                  <a:lnTo>
                    <a:pt x="1466850" y="449249"/>
                  </a:lnTo>
                  <a:lnTo>
                    <a:pt x="1466850" y="0"/>
                  </a:lnTo>
                  <a:close/>
                </a:path>
                <a:path w="5869305" h="449580">
                  <a:moveTo>
                    <a:pt x="5868987" y="0"/>
                  </a:moveTo>
                  <a:lnTo>
                    <a:pt x="4400613" y="0"/>
                  </a:lnTo>
                  <a:lnTo>
                    <a:pt x="2933763" y="0"/>
                  </a:lnTo>
                  <a:lnTo>
                    <a:pt x="1466913" y="0"/>
                  </a:lnTo>
                  <a:lnTo>
                    <a:pt x="1466913" y="449249"/>
                  </a:lnTo>
                  <a:lnTo>
                    <a:pt x="2933763" y="449249"/>
                  </a:lnTo>
                  <a:lnTo>
                    <a:pt x="4400613" y="449249"/>
                  </a:lnTo>
                  <a:lnTo>
                    <a:pt x="5868987" y="449249"/>
                  </a:lnTo>
                  <a:lnTo>
                    <a:pt x="5868987" y="0"/>
                  </a:lnTo>
                  <a:close/>
                </a:path>
              </a:pathLst>
            </a:custGeom>
            <a:solidFill>
              <a:srgbClr val="FFD21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565900" y="2516327"/>
              <a:ext cx="1466850" cy="449580"/>
            </a:xfrm>
            <a:custGeom>
              <a:avLst/>
              <a:gdLst/>
              <a:ahLst/>
              <a:cxnLst/>
              <a:rect l="l" t="t" r="r" b="b"/>
              <a:pathLst>
                <a:path w="1466850" h="449580">
                  <a:moveTo>
                    <a:pt x="1466850" y="0"/>
                  </a:moveTo>
                  <a:lnTo>
                    <a:pt x="0" y="0"/>
                  </a:lnTo>
                  <a:lnTo>
                    <a:pt x="0" y="449249"/>
                  </a:lnTo>
                  <a:lnTo>
                    <a:pt x="1466850" y="449249"/>
                  </a:lnTo>
                  <a:lnTo>
                    <a:pt x="1466850" y="0"/>
                  </a:lnTo>
                  <a:close/>
                </a:path>
              </a:pathLst>
            </a:custGeom>
            <a:solidFill>
              <a:srgbClr val="FF99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8032750" y="2516327"/>
              <a:ext cx="1471930" cy="449580"/>
            </a:xfrm>
            <a:custGeom>
              <a:avLst/>
              <a:gdLst/>
              <a:ahLst/>
              <a:cxnLst/>
              <a:rect l="l" t="t" r="r" b="b"/>
              <a:pathLst>
                <a:path w="1471929" h="449580">
                  <a:moveTo>
                    <a:pt x="1471676" y="0"/>
                  </a:moveTo>
                  <a:lnTo>
                    <a:pt x="0" y="0"/>
                  </a:lnTo>
                  <a:lnTo>
                    <a:pt x="0" y="449249"/>
                  </a:lnTo>
                  <a:lnTo>
                    <a:pt x="1471676" y="449249"/>
                  </a:lnTo>
                  <a:lnTo>
                    <a:pt x="1471676" y="0"/>
                  </a:lnTo>
                  <a:close/>
                </a:path>
              </a:pathLst>
            </a:custGeom>
            <a:solidFill>
              <a:srgbClr val="EB603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96912" y="2965525"/>
              <a:ext cx="5869305" cy="2243455"/>
            </a:xfrm>
            <a:custGeom>
              <a:avLst/>
              <a:gdLst/>
              <a:ahLst/>
              <a:cxnLst/>
              <a:rect l="l" t="t" r="r" b="b"/>
              <a:pathLst>
                <a:path w="5869305" h="2243454">
                  <a:moveTo>
                    <a:pt x="1466850" y="1795462"/>
                  </a:moveTo>
                  <a:lnTo>
                    <a:pt x="0" y="1795462"/>
                  </a:lnTo>
                  <a:lnTo>
                    <a:pt x="0" y="2243124"/>
                  </a:lnTo>
                  <a:lnTo>
                    <a:pt x="1466850" y="2243124"/>
                  </a:lnTo>
                  <a:lnTo>
                    <a:pt x="1466850" y="1795462"/>
                  </a:lnTo>
                  <a:close/>
                </a:path>
                <a:path w="5869305" h="2243454">
                  <a:moveTo>
                    <a:pt x="1466850" y="1347787"/>
                  </a:moveTo>
                  <a:lnTo>
                    <a:pt x="0" y="1347787"/>
                  </a:lnTo>
                  <a:lnTo>
                    <a:pt x="0" y="1795449"/>
                  </a:lnTo>
                  <a:lnTo>
                    <a:pt x="1466850" y="1795449"/>
                  </a:lnTo>
                  <a:lnTo>
                    <a:pt x="1466850" y="1347787"/>
                  </a:lnTo>
                  <a:close/>
                </a:path>
                <a:path w="5869305" h="2243454">
                  <a:moveTo>
                    <a:pt x="1466850" y="898525"/>
                  </a:moveTo>
                  <a:lnTo>
                    <a:pt x="0" y="898525"/>
                  </a:lnTo>
                  <a:lnTo>
                    <a:pt x="0" y="1347774"/>
                  </a:lnTo>
                  <a:lnTo>
                    <a:pt x="1466850" y="1347774"/>
                  </a:lnTo>
                  <a:lnTo>
                    <a:pt x="1466850" y="898525"/>
                  </a:lnTo>
                  <a:close/>
                </a:path>
                <a:path w="5869305" h="2243454">
                  <a:moveTo>
                    <a:pt x="1466850" y="0"/>
                  </a:moveTo>
                  <a:lnTo>
                    <a:pt x="0" y="0"/>
                  </a:lnTo>
                  <a:lnTo>
                    <a:pt x="0" y="449199"/>
                  </a:lnTo>
                  <a:lnTo>
                    <a:pt x="0" y="898448"/>
                  </a:lnTo>
                  <a:lnTo>
                    <a:pt x="1466850" y="898448"/>
                  </a:lnTo>
                  <a:lnTo>
                    <a:pt x="1466850" y="449249"/>
                  </a:lnTo>
                  <a:lnTo>
                    <a:pt x="1466850" y="0"/>
                  </a:lnTo>
                  <a:close/>
                </a:path>
                <a:path w="5869305" h="2243454">
                  <a:moveTo>
                    <a:pt x="5868987" y="1347787"/>
                  </a:moveTo>
                  <a:lnTo>
                    <a:pt x="4400613" y="1347787"/>
                  </a:lnTo>
                  <a:lnTo>
                    <a:pt x="2933763" y="1347787"/>
                  </a:lnTo>
                  <a:lnTo>
                    <a:pt x="1466913" y="1347787"/>
                  </a:lnTo>
                  <a:lnTo>
                    <a:pt x="1466913" y="1795449"/>
                  </a:lnTo>
                  <a:lnTo>
                    <a:pt x="2933763" y="1795449"/>
                  </a:lnTo>
                  <a:lnTo>
                    <a:pt x="4400613" y="1795449"/>
                  </a:lnTo>
                  <a:lnTo>
                    <a:pt x="5868987" y="1795449"/>
                  </a:lnTo>
                  <a:lnTo>
                    <a:pt x="5868987" y="1347787"/>
                  </a:lnTo>
                  <a:close/>
                </a:path>
                <a:path w="5869305" h="2243454">
                  <a:moveTo>
                    <a:pt x="5868987" y="898525"/>
                  </a:moveTo>
                  <a:lnTo>
                    <a:pt x="4400613" y="898525"/>
                  </a:lnTo>
                  <a:lnTo>
                    <a:pt x="2933763" y="898525"/>
                  </a:lnTo>
                  <a:lnTo>
                    <a:pt x="1466913" y="898525"/>
                  </a:lnTo>
                  <a:lnTo>
                    <a:pt x="1466913" y="1347774"/>
                  </a:lnTo>
                  <a:lnTo>
                    <a:pt x="2933763" y="1347774"/>
                  </a:lnTo>
                  <a:lnTo>
                    <a:pt x="4400613" y="1347774"/>
                  </a:lnTo>
                  <a:lnTo>
                    <a:pt x="5868987" y="1347774"/>
                  </a:lnTo>
                  <a:lnTo>
                    <a:pt x="5868987" y="898525"/>
                  </a:lnTo>
                  <a:close/>
                </a:path>
                <a:path w="5869305" h="2243454">
                  <a:moveTo>
                    <a:pt x="5868987" y="0"/>
                  </a:moveTo>
                  <a:lnTo>
                    <a:pt x="4400613" y="0"/>
                  </a:lnTo>
                  <a:lnTo>
                    <a:pt x="2933763" y="0"/>
                  </a:lnTo>
                  <a:lnTo>
                    <a:pt x="1466913" y="0"/>
                  </a:lnTo>
                  <a:lnTo>
                    <a:pt x="1466913" y="449199"/>
                  </a:lnTo>
                  <a:lnTo>
                    <a:pt x="1466913" y="898448"/>
                  </a:lnTo>
                  <a:lnTo>
                    <a:pt x="2933763" y="898448"/>
                  </a:lnTo>
                  <a:lnTo>
                    <a:pt x="4400613" y="898448"/>
                  </a:lnTo>
                  <a:lnTo>
                    <a:pt x="5868987" y="898448"/>
                  </a:lnTo>
                  <a:lnTo>
                    <a:pt x="5868987" y="449249"/>
                  </a:lnTo>
                  <a:lnTo>
                    <a:pt x="5868987" y="0"/>
                  </a:lnTo>
                  <a:close/>
                </a:path>
              </a:pathLst>
            </a:custGeom>
            <a:solidFill>
              <a:srgbClr val="FFD21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/>
          <p:nvPr/>
        </p:nvSpPr>
        <p:spPr>
          <a:xfrm>
            <a:off x="2163826" y="4760988"/>
            <a:ext cx="4402455" cy="447675"/>
          </a:xfrm>
          <a:custGeom>
            <a:avLst/>
            <a:gdLst/>
            <a:ahLst/>
            <a:cxnLst/>
            <a:rect l="l" t="t" r="r" b="b"/>
            <a:pathLst>
              <a:path w="4402455" h="447675">
                <a:moveTo>
                  <a:pt x="4402074" y="0"/>
                </a:moveTo>
                <a:lnTo>
                  <a:pt x="2933700" y="0"/>
                </a:lnTo>
                <a:lnTo>
                  <a:pt x="1466850" y="0"/>
                </a:lnTo>
                <a:lnTo>
                  <a:pt x="0" y="0"/>
                </a:lnTo>
                <a:lnTo>
                  <a:pt x="0" y="447662"/>
                </a:lnTo>
                <a:lnTo>
                  <a:pt x="1466850" y="447662"/>
                </a:lnTo>
                <a:lnTo>
                  <a:pt x="2933700" y="447662"/>
                </a:lnTo>
                <a:lnTo>
                  <a:pt x="4402074" y="447662"/>
                </a:lnTo>
                <a:lnTo>
                  <a:pt x="4402074" y="0"/>
                </a:lnTo>
                <a:close/>
              </a:path>
            </a:pathLst>
          </a:custGeom>
          <a:solidFill>
            <a:srgbClr val="FFD21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670050" y="1979421"/>
            <a:ext cx="4711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5000A"/>
                </a:solidFill>
                <a:latin typeface="Microsoft Sans Serif"/>
                <a:cs typeface="Microsoft Sans Serif"/>
              </a:rPr>
              <a:t>I</a:t>
            </a:r>
            <a:r>
              <a:rPr sz="1800" spc="5" dirty="0">
                <a:solidFill>
                  <a:srgbClr val="C5000A"/>
                </a:solidFill>
                <a:latin typeface="Microsoft Sans Serif"/>
                <a:cs typeface="Microsoft Sans Serif"/>
              </a:rPr>
              <a:t>t</a:t>
            </a:r>
            <a:r>
              <a:rPr sz="1800" spc="-5" dirty="0">
                <a:solidFill>
                  <a:srgbClr val="C5000A"/>
                </a:solidFill>
                <a:latin typeface="Microsoft Sans Serif"/>
                <a:cs typeface="Microsoft Sans Serif"/>
              </a:rPr>
              <a:t>em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20344" y="2186685"/>
            <a:ext cx="5073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C5000A"/>
                </a:solidFill>
                <a:latin typeface="Microsoft Sans Serif"/>
                <a:cs typeface="Microsoft Sans Serif"/>
              </a:rPr>
              <a:t>Us</a:t>
            </a:r>
            <a:r>
              <a:rPr sz="1800" spc="-15" dirty="0">
                <a:solidFill>
                  <a:srgbClr val="C5000A"/>
                </a:solidFill>
                <a:latin typeface="Microsoft Sans Serif"/>
                <a:cs typeface="Microsoft Sans Serif"/>
              </a:rPr>
              <a:t>e</a:t>
            </a:r>
            <a:r>
              <a:rPr sz="1800" dirty="0">
                <a:solidFill>
                  <a:srgbClr val="C5000A"/>
                </a:solidFill>
                <a:latin typeface="Microsoft Sans Serif"/>
                <a:cs typeface="Microsoft Sans Serif"/>
              </a:rPr>
              <a:t>r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789935" y="1979421"/>
            <a:ext cx="2171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5000A"/>
                </a:solidFill>
                <a:latin typeface="Microsoft Sans Serif"/>
                <a:cs typeface="Microsoft Sans Serif"/>
              </a:rPr>
              <a:t>I1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257294" y="1979421"/>
            <a:ext cx="2171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5000A"/>
                </a:solidFill>
                <a:latin typeface="Microsoft Sans Serif"/>
                <a:cs typeface="Microsoft Sans Serif"/>
              </a:rPr>
              <a:t>I2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723890" y="1979421"/>
            <a:ext cx="2171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5000A"/>
                </a:solidFill>
                <a:latin typeface="Microsoft Sans Serif"/>
                <a:cs typeface="Microsoft Sans Serif"/>
              </a:rPr>
              <a:t>I3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002271" y="1979421"/>
            <a:ext cx="59499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Microsoft Sans Serif"/>
                <a:cs typeface="Microsoft Sans Serif"/>
              </a:rPr>
              <a:t>Item</a:t>
            </a:r>
            <a:r>
              <a:rPr sz="1800" spc="-85" dirty="0">
                <a:latin typeface="Microsoft Sans Serif"/>
                <a:cs typeface="Microsoft Sans Serif"/>
              </a:rPr>
              <a:t> </a:t>
            </a:r>
            <a:r>
              <a:rPr sz="1800" dirty="0">
                <a:latin typeface="Microsoft Sans Serif"/>
                <a:cs typeface="Microsoft Sans Serif"/>
              </a:rPr>
              <a:t>I</a:t>
            </a:r>
            <a:endParaRPr sz="1800">
              <a:latin typeface="Microsoft Sans Serif"/>
              <a:cs typeface="Microsoft Sans Serif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8661272" y="1979421"/>
            <a:ext cx="2171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5000A"/>
                </a:solidFill>
                <a:latin typeface="Microsoft Sans Serif"/>
                <a:cs typeface="Microsoft Sans Serif"/>
              </a:rPr>
              <a:t>I5</a:t>
            </a:r>
            <a:endParaRPr sz="1800">
              <a:latin typeface="Microsoft Sans Serif"/>
              <a:cs typeface="Microsoft Sans Serif"/>
            </a:endParaRPr>
          </a:p>
        </p:txBody>
      </p:sp>
      <p:graphicFrame>
        <p:nvGraphicFramePr>
          <p:cNvPr id="20" name="object 20"/>
          <p:cNvGraphicFramePr>
            <a:graphicFrameLocks noGrp="1"/>
          </p:cNvGraphicFramePr>
          <p:nvPr/>
        </p:nvGraphicFramePr>
        <p:xfrm>
          <a:off x="1063091" y="2645982"/>
          <a:ext cx="8439781" cy="25626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052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4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46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796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62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7129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9594">
                <a:tc>
                  <a:txBody>
                    <a:bodyPr/>
                    <a:lstStyle/>
                    <a:p>
                      <a:pPr marR="461645" algn="ctr">
                        <a:lnSpc>
                          <a:spcPts val="1989"/>
                        </a:lnSpc>
                      </a:pPr>
                      <a:r>
                        <a:rPr sz="1800" spc="-10" dirty="0">
                          <a:solidFill>
                            <a:srgbClr val="C5000A"/>
                          </a:solidFill>
                          <a:latin typeface="Microsoft Sans Serif"/>
                          <a:cs typeface="Microsoft Sans Serif"/>
                        </a:rPr>
                        <a:t>U1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R="127000" algn="ctr">
                        <a:lnSpc>
                          <a:spcPts val="1989"/>
                        </a:lnSpc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5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ts val="1989"/>
                        </a:lnSpc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8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ts val="1989"/>
                        </a:lnSpc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7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0" marB="0"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marL="1270" algn="ctr">
                        <a:lnSpc>
                          <a:spcPts val="1989"/>
                        </a:lnSpc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8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0" marB="0">
                    <a:solidFill>
                      <a:srgbClr val="EB603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9148">
                <a:tc>
                  <a:txBody>
                    <a:bodyPr/>
                    <a:lstStyle/>
                    <a:p>
                      <a:pPr marR="461645" algn="ctr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spc="-10" dirty="0">
                          <a:solidFill>
                            <a:srgbClr val="C5000A"/>
                          </a:solidFill>
                          <a:latin typeface="Microsoft Sans Serif"/>
                          <a:cs typeface="Microsoft Sans Serif"/>
                        </a:rPr>
                        <a:t>U2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R="128905" algn="ctr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spc="-10" dirty="0">
                          <a:latin typeface="Microsoft Sans Serif"/>
                          <a:cs typeface="Microsoft Sans Serif"/>
                        </a:rPr>
                        <a:t>10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L="30480" algn="ctr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1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2139">
                <a:tc>
                  <a:txBody>
                    <a:bodyPr/>
                    <a:lstStyle/>
                    <a:p>
                      <a:pPr marR="461645" algn="ctr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spc="-10" dirty="0">
                          <a:solidFill>
                            <a:srgbClr val="C5000A"/>
                          </a:solidFill>
                          <a:latin typeface="Microsoft Sans Serif"/>
                          <a:cs typeface="Microsoft Sans Serif"/>
                        </a:rPr>
                        <a:t>U3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R="127000" algn="ctr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2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L="31115" algn="ctr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spc="-10" dirty="0">
                          <a:latin typeface="Microsoft Sans Serif"/>
                          <a:cs typeface="Microsoft Sans Serif"/>
                        </a:rPr>
                        <a:t>10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9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marL="1270" algn="ctr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9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EB603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6435">
                <a:tc>
                  <a:txBody>
                    <a:bodyPr/>
                    <a:lstStyle/>
                    <a:p>
                      <a:pPr marR="461645" algn="ctr">
                        <a:lnSpc>
                          <a:spcPct val="100000"/>
                        </a:lnSpc>
                        <a:spcBef>
                          <a:spcPts val="590"/>
                        </a:spcBef>
                      </a:pPr>
                      <a:r>
                        <a:rPr sz="1800" spc="-10" dirty="0">
                          <a:solidFill>
                            <a:srgbClr val="C5000A"/>
                          </a:solidFill>
                          <a:latin typeface="Microsoft Sans Serif"/>
                          <a:cs typeface="Microsoft Sans Serif"/>
                        </a:rPr>
                        <a:t>U4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7493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590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2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7493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L="30480" algn="ctr">
                        <a:lnSpc>
                          <a:spcPct val="100000"/>
                        </a:lnSpc>
                        <a:spcBef>
                          <a:spcPts val="590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9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7493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590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9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74930" marB="0"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marL="2540" algn="ctr">
                        <a:lnSpc>
                          <a:spcPct val="100000"/>
                        </a:lnSpc>
                        <a:spcBef>
                          <a:spcPts val="590"/>
                        </a:spcBef>
                      </a:pPr>
                      <a:r>
                        <a:rPr sz="1800" spc="-10" dirty="0">
                          <a:latin typeface="Microsoft Sans Serif"/>
                          <a:cs typeface="Microsoft Sans Serif"/>
                        </a:rPr>
                        <a:t>10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74930" marB="0">
                    <a:solidFill>
                      <a:srgbClr val="EB603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1327">
                <a:tc>
                  <a:txBody>
                    <a:bodyPr/>
                    <a:lstStyle/>
                    <a:p>
                      <a:pPr marR="461645" algn="ctr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spc="-10" dirty="0">
                          <a:solidFill>
                            <a:srgbClr val="C5000A"/>
                          </a:solidFill>
                          <a:latin typeface="Microsoft Sans Serif"/>
                          <a:cs typeface="Microsoft Sans Serif"/>
                        </a:rPr>
                        <a:t>U5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R="127000" algn="ctr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1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5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L="1270" algn="ctr">
                        <a:lnSpc>
                          <a:spcPct val="100000"/>
                        </a:lnSpc>
                        <a:spcBef>
                          <a:spcPts val="850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1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107950" marB="0">
                    <a:solidFill>
                      <a:srgbClr val="FFD21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4022">
                <a:tc>
                  <a:txBody>
                    <a:bodyPr/>
                    <a:lstStyle/>
                    <a:p>
                      <a:pPr marR="462915" algn="ctr">
                        <a:lnSpc>
                          <a:spcPct val="100000"/>
                        </a:lnSpc>
                        <a:spcBef>
                          <a:spcPts val="585"/>
                        </a:spcBef>
                      </a:pPr>
                      <a:r>
                        <a:rPr sz="1800" spc="-5" dirty="0">
                          <a:solidFill>
                            <a:srgbClr val="C5000A"/>
                          </a:solidFill>
                          <a:latin typeface="Microsoft Sans Serif"/>
                          <a:cs typeface="Microsoft Sans Serif"/>
                        </a:rPr>
                        <a:t>User</a:t>
                      </a:r>
                      <a:r>
                        <a:rPr sz="1800" spc="-30" dirty="0">
                          <a:solidFill>
                            <a:srgbClr val="C5000A"/>
                          </a:solidFill>
                          <a:latin typeface="Microsoft Sans Serif"/>
                          <a:cs typeface="Microsoft Sans Serif"/>
                        </a:rPr>
                        <a:t> </a:t>
                      </a:r>
                      <a:r>
                        <a:rPr sz="1800" spc="-5" dirty="0">
                          <a:solidFill>
                            <a:srgbClr val="C5000A"/>
                          </a:solidFill>
                          <a:latin typeface="Microsoft Sans Serif"/>
                          <a:cs typeface="Microsoft Sans Serif"/>
                        </a:rPr>
                        <a:t>a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74295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R="127000" algn="ctr">
                        <a:lnSpc>
                          <a:spcPct val="100000"/>
                        </a:lnSpc>
                        <a:spcBef>
                          <a:spcPts val="585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2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74295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L="30480" algn="ctr">
                        <a:lnSpc>
                          <a:spcPct val="100000"/>
                        </a:lnSpc>
                        <a:spcBef>
                          <a:spcPts val="585"/>
                        </a:spcBef>
                      </a:pPr>
                      <a:r>
                        <a:rPr sz="1800" dirty="0">
                          <a:latin typeface="Microsoft Sans Serif"/>
                          <a:cs typeface="Microsoft Sans Serif"/>
                        </a:rPr>
                        <a:t>9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74295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 marL="1270" algn="ctr">
                        <a:lnSpc>
                          <a:spcPct val="100000"/>
                        </a:lnSpc>
                        <a:spcBef>
                          <a:spcPts val="585"/>
                        </a:spcBef>
                      </a:pPr>
                      <a:r>
                        <a:rPr sz="1800" spc="-10" dirty="0">
                          <a:latin typeface="Microsoft Sans Serif"/>
                          <a:cs typeface="Microsoft Sans Serif"/>
                        </a:rPr>
                        <a:t>10</a:t>
                      </a:r>
                      <a:endParaRPr sz="1800">
                        <a:latin typeface="Microsoft Sans Serif"/>
                        <a:cs typeface="Microsoft Sans Serif"/>
                      </a:endParaRPr>
                    </a:p>
                  </a:txBody>
                  <a:tcPr marL="0" marR="0" marT="74295" marB="0">
                    <a:solidFill>
                      <a:srgbClr val="FFD21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D21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1" name="object 21"/>
          <p:cNvGrpSpPr/>
          <p:nvPr/>
        </p:nvGrpSpPr>
        <p:grpSpPr>
          <a:xfrm>
            <a:off x="1214437" y="2096516"/>
            <a:ext cx="1212850" cy="481965"/>
            <a:chOff x="1214437" y="2096516"/>
            <a:chExt cx="1212850" cy="481965"/>
          </a:xfrm>
        </p:grpSpPr>
        <p:pic>
          <p:nvPicPr>
            <p:cNvPr id="22" name="object 2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11324" y="2096516"/>
              <a:ext cx="215900" cy="76200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71040" y="2362200"/>
              <a:ext cx="76200" cy="215900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1220787" y="2362200"/>
              <a:ext cx="287655" cy="1905"/>
            </a:xfrm>
            <a:custGeom>
              <a:avLst/>
              <a:gdLst/>
              <a:ahLst/>
              <a:cxnLst/>
              <a:rect l="l" t="t" r="r" b="b"/>
              <a:pathLst>
                <a:path w="287655" h="1905">
                  <a:moveTo>
                    <a:pt x="0" y="0"/>
                  </a:moveTo>
                  <a:lnTo>
                    <a:pt x="287337" y="1524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 txBox="1"/>
          <p:nvPr/>
        </p:nvSpPr>
        <p:spPr>
          <a:xfrm>
            <a:off x="822452" y="5549290"/>
            <a:ext cx="6953884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737350" algn="l"/>
              </a:tabLst>
            </a:pPr>
            <a:r>
              <a:rPr sz="2000" spc="-90" dirty="0">
                <a:latin typeface="Trebuchet MS"/>
                <a:cs typeface="Trebuchet MS"/>
              </a:rPr>
              <a:t>R</a:t>
            </a:r>
            <a:r>
              <a:rPr sz="2000" spc="-5" dirty="0">
                <a:latin typeface="Trebuchet MS"/>
                <a:cs typeface="Trebuchet MS"/>
              </a:rPr>
              <a:t>ec</a:t>
            </a:r>
            <a:r>
              <a:rPr sz="2000" spc="5" dirty="0">
                <a:latin typeface="Trebuchet MS"/>
                <a:cs typeface="Trebuchet MS"/>
              </a:rPr>
              <a:t>o</a:t>
            </a:r>
            <a:r>
              <a:rPr sz="2000" spc="-5" dirty="0">
                <a:latin typeface="Trebuchet MS"/>
                <a:cs typeface="Trebuchet MS"/>
              </a:rPr>
              <a:t>m</a:t>
            </a:r>
            <a:r>
              <a:rPr sz="2000" spc="5" dirty="0">
                <a:latin typeface="Trebuchet MS"/>
                <a:cs typeface="Trebuchet MS"/>
              </a:rPr>
              <a:t>m</a:t>
            </a:r>
            <a:r>
              <a:rPr sz="2000" spc="-5" dirty="0">
                <a:latin typeface="Trebuchet MS"/>
                <a:cs typeface="Trebuchet MS"/>
              </a:rPr>
              <a:t>en</a:t>
            </a:r>
            <a:r>
              <a:rPr sz="2000" dirty="0">
                <a:latin typeface="Trebuchet MS"/>
                <a:cs typeface="Trebuchet MS"/>
              </a:rPr>
              <a:t>d</a:t>
            </a:r>
            <a:r>
              <a:rPr sz="2000" spc="-60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ite</a:t>
            </a:r>
            <a:r>
              <a:rPr sz="2000" spc="5" dirty="0">
                <a:latin typeface="Trebuchet MS"/>
                <a:cs typeface="Trebuchet MS"/>
              </a:rPr>
              <a:t>m</a:t>
            </a:r>
            <a:r>
              <a:rPr sz="2000" dirty="0">
                <a:latin typeface="Trebuchet MS"/>
                <a:cs typeface="Trebuchet MS"/>
              </a:rPr>
              <a:t>s</a:t>
            </a:r>
            <a:r>
              <a:rPr sz="2000" spc="-25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highl</a:t>
            </a:r>
            <a:r>
              <a:rPr sz="2000" dirty="0">
                <a:latin typeface="Trebuchet MS"/>
                <a:cs typeface="Trebuchet MS"/>
              </a:rPr>
              <a:t>y</a:t>
            </a:r>
            <a:r>
              <a:rPr sz="2000" spc="-25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c</a:t>
            </a:r>
            <a:r>
              <a:rPr sz="2000" spc="5" dirty="0">
                <a:latin typeface="Trebuchet MS"/>
                <a:cs typeface="Trebuchet MS"/>
              </a:rPr>
              <a:t>o</a:t>
            </a:r>
            <a:r>
              <a:rPr sz="2000" dirty="0">
                <a:latin typeface="Trebuchet MS"/>
                <a:cs typeface="Trebuchet MS"/>
              </a:rPr>
              <a:t>rrelated</a:t>
            </a:r>
            <a:r>
              <a:rPr sz="2000" spc="-55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t</a:t>
            </a:r>
            <a:r>
              <a:rPr sz="2000" dirty="0">
                <a:latin typeface="Trebuchet MS"/>
                <a:cs typeface="Trebuchet MS"/>
              </a:rPr>
              <a:t>o</a:t>
            </a:r>
            <a:r>
              <a:rPr sz="2000" spc="-15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preferre</a:t>
            </a:r>
            <a:r>
              <a:rPr sz="2000" dirty="0">
                <a:latin typeface="Trebuchet MS"/>
                <a:cs typeface="Trebuchet MS"/>
              </a:rPr>
              <a:t>d</a:t>
            </a:r>
            <a:r>
              <a:rPr sz="2000" spc="-40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ite</a:t>
            </a:r>
            <a:r>
              <a:rPr sz="2000" spc="5" dirty="0">
                <a:latin typeface="Trebuchet MS"/>
                <a:cs typeface="Trebuchet MS"/>
              </a:rPr>
              <a:t>m</a:t>
            </a:r>
            <a:r>
              <a:rPr sz="2000" dirty="0">
                <a:latin typeface="Trebuchet MS"/>
                <a:cs typeface="Trebuchet MS"/>
              </a:rPr>
              <a:t>s	</a:t>
            </a:r>
            <a:r>
              <a:rPr sz="2000" spc="-10" dirty="0">
                <a:solidFill>
                  <a:srgbClr val="0000FF"/>
                </a:solidFill>
                <a:latin typeface="Trebuchet MS"/>
                <a:cs typeface="Trebuchet MS"/>
              </a:rPr>
              <a:t>I5</a:t>
            </a:r>
            <a:endParaRPr sz="2000">
              <a:latin typeface="Trebuchet MS"/>
              <a:cs typeface="Trebuchet MS"/>
            </a:endParaRPr>
          </a:p>
        </p:txBody>
      </p:sp>
      <p:grpSp>
        <p:nvGrpSpPr>
          <p:cNvPr id="26" name="object 26"/>
          <p:cNvGrpSpPr/>
          <p:nvPr/>
        </p:nvGrpSpPr>
        <p:grpSpPr>
          <a:xfrm>
            <a:off x="7218298" y="1439799"/>
            <a:ext cx="1925955" cy="4314825"/>
            <a:chOff x="7218298" y="1439799"/>
            <a:chExt cx="1925955" cy="4314825"/>
          </a:xfrm>
        </p:grpSpPr>
        <p:sp>
          <p:nvSpPr>
            <p:cNvPr id="27" name="object 27"/>
            <p:cNvSpPr/>
            <p:nvPr/>
          </p:nvSpPr>
          <p:spPr>
            <a:xfrm>
              <a:off x="7218298" y="5678068"/>
              <a:ext cx="287655" cy="76200"/>
            </a:xfrm>
            <a:custGeom>
              <a:avLst/>
              <a:gdLst/>
              <a:ahLst/>
              <a:cxnLst/>
              <a:rect l="l" t="t" r="r" b="b"/>
              <a:pathLst>
                <a:path w="287654" h="76200">
                  <a:moveTo>
                    <a:pt x="211454" y="0"/>
                  </a:moveTo>
                  <a:lnTo>
                    <a:pt x="211243" y="31743"/>
                  </a:lnTo>
                  <a:lnTo>
                    <a:pt x="223900" y="31813"/>
                  </a:lnTo>
                  <a:lnTo>
                    <a:pt x="223900" y="44513"/>
                  </a:lnTo>
                  <a:lnTo>
                    <a:pt x="211158" y="44513"/>
                  </a:lnTo>
                  <a:lnTo>
                    <a:pt x="210947" y="76200"/>
                  </a:lnTo>
                  <a:lnTo>
                    <a:pt x="275238" y="44513"/>
                  </a:lnTo>
                  <a:lnTo>
                    <a:pt x="223900" y="44513"/>
                  </a:lnTo>
                  <a:lnTo>
                    <a:pt x="275380" y="44443"/>
                  </a:lnTo>
                  <a:lnTo>
                    <a:pt x="287400" y="38519"/>
                  </a:lnTo>
                  <a:lnTo>
                    <a:pt x="211454" y="0"/>
                  </a:lnTo>
                  <a:close/>
                </a:path>
                <a:path w="287654" h="76200">
                  <a:moveTo>
                    <a:pt x="211243" y="31743"/>
                  </a:moveTo>
                  <a:lnTo>
                    <a:pt x="211158" y="44443"/>
                  </a:lnTo>
                  <a:lnTo>
                    <a:pt x="223900" y="44513"/>
                  </a:lnTo>
                  <a:lnTo>
                    <a:pt x="223900" y="31813"/>
                  </a:lnTo>
                  <a:lnTo>
                    <a:pt x="211243" y="31743"/>
                  </a:lnTo>
                  <a:close/>
                </a:path>
                <a:path w="287654" h="76200">
                  <a:moveTo>
                    <a:pt x="126" y="30581"/>
                  </a:moveTo>
                  <a:lnTo>
                    <a:pt x="0" y="43281"/>
                  </a:lnTo>
                  <a:lnTo>
                    <a:pt x="211158" y="44443"/>
                  </a:lnTo>
                  <a:lnTo>
                    <a:pt x="211243" y="31743"/>
                  </a:lnTo>
                  <a:lnTo>
                    <a:pt x="126" y="3058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8" name="object 2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505699" y="1439799"/>
              <a:ext cx="1638300" cy="52387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0F0AC-BE18-4ECA-BAD5-E9A67E86F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152401"/>
            <a:ext cx="8543925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Cold start problem:</a:t>
            </a:r>
            <a:endParaRPr lang="en-IN" b="1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4C2EE-0DD4-438C-ABAC-120A52FE13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8" y="914401"/>
            <a:ext cx="8543925" cy="5262562"/>
          </a:xfrm>
        </p:spPr>
        <p:txBody>
          <a:bodyPr/>
          <a:lstStyle/>
          <a:p>
            <a:r>
              <a:rPr lang="en-U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Cold start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is a potential </a:t>
            </a:r>
            <a:r>
              <a:rPr lang="en-U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problem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in computer-based information </a:t>
            </a:r>
            <a:r>
              <a:rPr lang="en-U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systems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which involves a degree of automated data modelling. </a:t>
            </a:r>
          </a:p>
          <a:p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Specifically, it concerns the </a:t>
            </a:r>
            <a:r>
              <a:rPr lang="en-U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issue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that the </a:t>
            </a:r>
            <a:r>
              <a:rPr lang="en-U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system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cannot draw any inferences for users or items about which it has not yet gathered sufficient information.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F674D1-0B32-47E9-9329-8C7E89943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3124200"/>
            <a:ext cx="5638800" cy="31718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270433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0108" y="59563"/>
            <a:ext cx="771779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200" b="1" spc="-40" dirty="0">
                <a:latin typeface="+mn-lt"/>
              </a:rPr>
              <a:t>Collaborative recommendation</a:t>
            </a:r>
            <a:endParaRPr lang="en-IN" sz="3200" b="1" dirty="0">
              <a:latin typeface="+mn-l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41095" y="1002538"/>
            <a:ext cx="8724900" cy="458843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836930" algn="l"/>
              </a:tabLst>
            </a:pPr>
            <a:r>
              <a:rPr sz="2400" b="1" spc="-5" dirty="0">
                <a:solidFill>
                  <a:srgbClr val="333333"/>
                </a:solidFill>
                <a:latin typeface="Trebuchet MS"/>
                <a:cs typeface="Trebuchet MS"/>
              </a:rPr>
              <a:t>Item	Based</a:t>
            </a:r>
            <a:r>
              <a:rPr sz="2400" b="1" spc="-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333333"/>
                </a:solidFill>
                <a:latin typeface="Trebuchet MS"/>
                <a:cs typeface="Trebuchet MS"/>
              </a:rPr>
              <a:t>Collaborative</a:t>
            </a:r>
            <a:r>
              <a:rPr sz="2400" b="1" spc="-5" dirty="0">
                <a:solidFill>
                  <a:srgbClr val="333333"/>
                </a:solidFill>
                <a:latin typeface="Trebuchet MS"/>
                <a:cs typeface="Trebuchet MS"/>
              </a:rPr>
              <a:t> Filtering</a:t>
            </a:r>
            <a:endParaRPr sz="2400" dirty="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750" dirty="0">
              <a:latin typeface="Trebuchet MS"/>
              <a:cs typeface="Trebuchet MS"/>
            </a:endParaRPr>
          </a:p>
          <a:p>
            <a:pPr marL="410209" indent="-398145">
              <a:lnSpc>
                <a:spcPct val="100000"/>
              </a:lnSpc>
              <a:buClr>
                <a:srgbClr val="000000"/>
              </a:buClr>
              <a:buSzPct val="45000"/>
              <a:buFont typeface="Microsoft Sans Serif"/>
              <a:buChar char="●"/>
              <a:tabLst>
                <a:tab pos="410209" algn="l"/>
                <a:tab pos="410845" algn="l"/>
              </a:tabLst>
            </a:pPr>
            <a:r>
              <a:rPr sz="2000" b="1" spc="-5" dirty="0">
                <a:solidFill>
                  <a:srgbClr val="333333"/>
                </a:solidFill>
                <a:latin typeface="Trebuchet MS"/>
                <a:cs typeface="Trebuchet MS"/>
              </a:rPr>
              <a:t>Advantages</a:t>
            </a:r>
            <a:r>
              <a:rPr sz="2000" b="1" spc="-8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b="1" dirty="0">
                <a:solidFill>
                  <a:srgbClr val="333333"/>
                </a:solidFill>
                <a:latin typeface="Trebuchet MS"/>
                <a:cs typeface="Trebuchet MS"/>
              </a:rPr>
              <a:t>:</a:t>
            </a:r>
            <a:endParaRPr sz="2000" dirty="0">
              <a:latin typeface="Trebuchet MS"/>
              <a:cs typeface="Trebuchet MS"/>
            </a:endParaRPr>
          </a:p>
          <a:p>
            <a:pPr marL="516890" lvl="1" indent="-168275">
              <a:lnSpc>
                <a:spcPct val="100000"/>
              </a:lnSpc>
              <a:spcBef>
                <a:spcPts val="409"/>
              </a:spcBef>
              <a:buChar char="-"/>
              <a:tabLst>
                <a:tab pos="517525" algn="l"/>
              </a:tabLst>
            </a:pP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No</a:t>
            </a:r>
            <a:r>
              <a:rPr sz="2000" spc="-2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knowledge</a:t>
            </a:r>
            <a:r>
              <a:rPr sz="2000" spc="-2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about</a:t>
            </a:r>
            <a:r>
              <a:rPr sz="2000" spc="-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lang="en-IN" sz="2000" spc="-5" dirty="0">
                <a:solidFill>
                  <a:srgbClr val="333333"/>
                </a:solidFill>
                <a:latin typeface="Trebuchet MS"/>
                <a:cs typeface="Trebuchet MS"/>
              </a:rPr>
              <a:t>users</a:t>
            </a:r>
            <a:r>
              <a:rPr sz="2000" spc="-1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features</a:t>
            </a:r>
            <a:r>
              <a:rPr sz="2000" spc="-3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needed</a:t>
            </a:r>
            <a:endParaRPr sz="2000" dirty="0">
              <a:latin typeface="Trebuchet MS"/>
              <a:cs typeface="Trebuchet MS"/>
            </a:endParaRPr>
          </a:p>
          <a:p>
            <a:pPr marL="349250" marR="5080" lvl="1">
              <a:lnSpc>
                <a:spcPct val="100000"/>
              </a:lnSpc>
              <a:spcBef>
                <a:spcPts val="395"/>
              </a:spcBef>
              <a:buChar char="-"/>
              <a:tabLst>
                <a:tab pos="588645" algn="l"/>
                <a:tab pos="589280" algn="l"/>
                <a:tab pos="1456055" algn="l"/>
                <a:tab pos="2821940" algn="l"/>
                <a:tab pos="3884295" algn="l"/>
                <a:tab pos="5385435" algn="l"/>
                <a:tab pos="6513195" algn="l"/>
                <a:tab pos="7470775" algn="l"/>
                <a:tab pos="8482965" algn="l"/>
              </a:tabLst>
            </a:pP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Bett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e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r	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sc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a</a:t>
            </a:r>
            <a:r>
              <a:rPr sz="2000" spc="-15" dirty="0">
                <a:solidFill>
                  <a:srgbClr val="333333"/>
                </a:solidFill>
                <a:latin typeface="Trebuchet MS"/>
                <a:cs typeface="Trebuchet MS"/>
              </a:rPr>
              <a:t>l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ab</a:t>
            </a:r>
            <a:r>
              <a:rPr sz="2000" spc="5" dirty="0">
                <a:solidFill>
                  <a:srgbClr val="333333"/>
                </a:solidFill>
                <a:latin typeface="Trebuchet MS"/>
                <a:cs typeface="Trebuchet MS"/>
              </a:rPr>
              <a:t>i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lit</a:t>
            </a:r>
            <a:r>
              <a:rPr sz="2000" spc="-245" dirty="0">
                <a:solidFill>
                  <a:srgbClr val="333333"/>
                </a:solidFill>
                <a:latin typeface="Trebuchet MS"/>
                <a:cs typeface="Trebuchet MS"/>
              </a:rPr>
              <a:t>y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,	</a:t>
            </a:r>
            <a:r>
              <a:rPr sz="2000" spc="-15" dirty="0">
                <a:solidFill>
                  <a:srgbClr val="333333"/>
                </a:solidFill>
                <a:latin typeface="Trebuchet MS"/>
                <a:cs typeface="Trebuchet MS"/>
              </a:rPr>
              <a:t>be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ca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u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se	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cor</a:t>
            </a:r>
            <a:r>
              <a:rPr sz="2000" spc="-20" dirty="0">
                <a:solidFill>
                  <a:srgbClr val="333333"/>
                </a:solidFill>
                <a:latin typeface="Trebuchet MS"/>
                <a:cs typeface="Trebuchet MS"/>
              </a:rPr>
              <a:t>r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el</a:t>
            </a:r>
            <a:r>
              <a:rPr sz="2000" spc="-15" dirty="0">
                <a:solidFill>
                  <a:srgbClr val="333333"/>
                </a:solidFill>
                <a:latin typeface="Trebuchet MS"/>
                <a:cs typeface="Trebuchet MS"/>
              </a:rPr>
              <a:t>a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t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i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ons	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bet</a:t>
            </a:r>
            <a:r>
              <a:rPr sz="2000" spc="-20" dirty="0">
                <a:solidFill>
                  <a:srgbClr val="333333"/>
                </a:solidFill>
                <a:latin typeface="Trebuchet MS"/>
                <a:cs typeface="Trebuchet MS"/>
              </a:rPr>
              <a:t>w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e</a:t>
            </a:r>
            <a:r>
              <a:rPr sz="2000" spc="-15" dirty="0">
                <a:solidFill>
                  <a:srgbClr val="333333"/>
                </a:solidFill>
                <a:latin typeface="Trebuchet MS"/>
                <a:cs typeface="Trebuchet MS"/>
              </a:rPr>
              <a:t>e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n	lim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i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t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e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d	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n</a:t>
            </a:r>
            <a:r>
              <a:rPr sz="2000" spc="-20" dirty="0">
                <a:solidFill>
                  <a:srgbClr val="333333"/>
                </a:solidFill>
                <a:latin typeface="Trebuchet MS"/>
                <a:cs typeface="Trebuchet MS"/>
              </a:rPr>
              <a:t>u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mb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e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r	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of 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items</a:t>
            </a:r>
            <a:r>
              <a:rPr sz="2000" spc="-4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instead</a:t>
            </a:r>
            <a:r>
              <a:rPr sz="2000" spc="-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of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very</a:t>
            </a:r>
            <a:r>
              <a:rPr sz="2000" spc="-2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large</a:t>
            </a:r>
            <a:r>
              <a:rPr sz="2000" spc="-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number</a:t>
            </a:r>
            <a:r>
              <a:rPr sz="2000" spc="-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of</a:t>
            </a:r>
            <a:r>
              <a:rPr sz="2000" spc="-1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users</a:t>
            </a:r>
            <a:endParaRPr sz="2000" dirty="0">
              <a:latin typeface="Trebuchet MS"/>
              <a:cs typeface="Trebuchet MS"/>
            </a:endParaRPr>
          </a:p>
          <a:p>
            <a:pPr marL="516890" lvl="1" indent="-168275">
              <a:lnSpc>
                <a:spcPct val="100000"/>
              </a:lnSpc>
              <a:spcBef>
                <a:spcPts val="400"/>
              </a:spcBef>
              <a:buChar char="-"/>
              <a:tabLst>
                <a:tab pos="517525" algn="l"/>
              </a:tabLst>
            </a:pPr>
            <a:r>
              <a:rPr sz="2000" spc="-15" dirty="0">
                <a:solidFill>
                  <a:srgbClr val="333333"/>
                </a:solidFill>
                <a:latin typeface="Trebuchet MS"/>
                <a:cs typeface="Trebuchet MS"/>
              </a:rPr>
              <a:t>Reduced</a:t>
            </a:r>
            <a:r>
              <a:rPr sz="2000" spc="-5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sparsity</a:t>
            </a:r>
            <a:r>
              <a:rPr sz="2000" spc="-4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problem</a:t>
            </a:r>
            <a:endParaRPr sz="2000" dirty="0">
              <a:latin typeface="Trebuchet MS"/>
              <a:cs typeface="Trebuchet MS"/>
            </a:endParaRPr>
          </a:p>
          <a:p>
            <a:pPr lvl="1">
              <a:lnSpc>
                <a:spcPct val="100000"/>
              </a:lnSpc>
              <a:spcBef>
                <a:spcPts val="10"/>
              </a:spcBef>
              <a:buClr>
                <a:srgbClr val="333333"/>
              </a:buClr>
              <a:buFont typeface="Trebuchet MS"/>
              <a:buChar char="-"/>
            </a:pPr>
            <a:endParaRPr sz="2750" dirty="0">
              <a:latin typeface="Trebuchet MS"/>
              <a:cs typeface="Trebuchet MS"/>
            </a:endParaRPr>
          </a:p>
          <a:p>
            <a:pPr marL="424180" indent="-412115">
              <a:lnSpc>
                <a:spcPct val="100000"/>
              </a:lnSpc>
              <a:buClr>
                <a:srgbClr val="000000"/>
              </a:buClr>
              <a:buSzPct val="45000"/>
              <a:buFont typeface="Microsoft Sans Serif"/>
              <a:buChar char="●"/>
              <a:tabLst>
                <a:tab pos="424180" algn="l"/>
                <a:tab pos="424815" algn="l"/>
              </a:tabLst>
            </a:pPr>
            <a:r>
              <a:rPr sz="2000" b="1" dirty="0">
                <a:solidFill>
                  <a:srgbClr val="333333"/>
                </a:solidFill>
                <a:latin typeface="Trebuchet MS"/>
                <a:cs typeface="Trebuchet MS"/>
              </a:rPr>
              <a:t>Problems</a:t>
            </a:r>
            <a:r>
              <a:rPr sz="2000" b="1" spc="-5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b="1" dirty="0">
                <a:solidFill>
                  <a:srgbClr val="333333"/>
                </a:solidFill>
                <a:latin typeface="Trebuchet MS"/>
                <a:cs typeface="Trebuchet MS"/>
              </a:rPr>
              <a:t>:</a:t>
            </a:r>
            <a:endParaRPr sz="2000" dirty="0">
              <a:latin typeface="Trebuchet MS"/>
              <a:cs typeface="Trebuchet MS"/>
            </a:endParaRPr>
          </a:p>
          <a:p>
            <a:pPr marL="516890" lvl="1" indent="-168275">
              <a:lnSpc>
                <a:spcPct val="100000"/>
              </a:lnSpc>
              <a:spcBef>
                <a:spcPts val="1525"/>
              </a:spcBef>
              <a:buChar char="-"/>
              <a:tabLst>
                <a:tab pos="517525" algn="l"/>
              </a:tabLst>
            </a:pP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New</a:t>
            </a:r>
            <a:r>
              <a:rPr sz="2000" spc="-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user</a:t>
            </a:r>
            <a:r>
              <a:rPr sz="2000" spc="-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cold</a:t>
            </a:r>
            <a:r>
              <a:rPr sz="2000" spc="-3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start</a:t>
            </a:r>
            <a:r>
              <a:rPr sz="2000" spc="-3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problem</a:t>
            </a:r>
            <a:endParaRPr sz="2000" dirty="0">
              <a:latin typeface="Trebuchet MS"/>
              <a:cs typeface="Trebuchet MS"/>
            </a:endParaRPr>
          </a:p>
          <a:p>
            <a:pPr marL="516890" lvl="1" indent="-168275">
              <a:lnSpc>
                <a:spcPct val="100000"/>
              </a:lnSpc>
              <a:spcBef>
                <a:spcPts val="395"/>
              </a:spcBef>
              <a:buChar char="-"/>
              <a:tabLst>
                <a:tab pos="517525" algn="l"/>
              </a:tabLst>
            </a:pP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New</a:t>
            </a:r>
            <a:r>
              <a:rPr sz="2000" spc="-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item</a:t>
            </a:r>
            <a:r>
              <a:rPr sz="2000" spc="-2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cold</a:t>
            </a:r>
            <a:r>
              <a:rPr sz="2000" spc="-2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start</a:t>
            </a:r>
            <a:r>
              <a:rPr sz="2000" spc="-3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problem</a:t>
            </a:r>
            <a:endParaRPr sz="2000" dirty="0">
              <a:latin typeface="Trebuchet MS"/>
              <a:cs typeface="Trebuchet MS"/>
            </a:endParaRPr>
          </a:p>
          <a:p>
            <a:pPr marL="349250">
              <a:lnSpc>
                <a:spcPct val="100000"/>
              </a:lnSpc>
              <a:spcBef>
                <a:spcPts val="1525"/>
              </a:spcBef>
            </a:pP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e.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g.</a:t>
            </a:r>
            <a:r>
              <a:rPr sz="2000" spc="-1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A</a:t>
            </a:r>
            <a:r>
              <a:rPr sz="2000" spc="5" dirty="0">
                <a:solidFill>
                  <a:srgbClr val="333333"/>
                </a:solidFill>
                <a:latin typeface="Trebuchet MS"/>
                <a:cs typeface="Trebuchet MS"/>
              </a:rPr>
              <a:t>m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azon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,</a:t>
            </a:r>
            <a:r>
              <a:rPr sz="2000" spc="-4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eB</a:t>
            </a:r>
            <a:r>
              <a:rPr sz="2000" spc="5" dirty="0">
                <a:solidFill>
                  <a:srgbClr val="333333"/>
                </a:solidFill>
                <a:latin typeface="Trebuchet MS"/>
                <a:cs typeface="Trebuchet MS"/>
              </a:rPr>
              <a:t>a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y</a:t>
            </a:r>
            <a:endParaRPr sz="20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0108" y="59563"/>
            <a:ext cx="771779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40" dirty="0">
                <a:latin typeface="+mn-lt"/>
              </a:rPr>
              <a:t>Techniques</a:t>
            </a:r>
            <a:r>
              <a:rPr sz="3200" b="1" spc="-15" dirty="0">
                <a:latin typeface="+mn-lt"/>
              </a:rPr>
              <a:t> </a:t>
            </a:r>
            <a:r>
              <a:rPr sz="3200" b="1" dirty="0">
                <a:latin typeface="+mn-lt"/>
              </a:rPr>
              <a:t>:</a:t>
            </a:r>
            <a:r>
              <a:rPr sz="3200" b="1" spc="30" dirty="0">
                <a:latin typeface="+mn-lt"/>
              </a:rPr>
              <a:t> </a:t>
            </a:r>
            <a:r>
              <a:rPr sz="3200" b="1" spc="-5" dirty="0">
                <a:latin typeface="+mn-lt"/>
              </a:rPr>
              <a:t>Recommendation</a:t>
            </a:r>
            <a:r>
              <a:rPr sz="3200" b="1" dirty="0">
                <a:latin typeface="+mn-lt"/>
              </a:rPr>
              <a:t> </a:t>
            </a:r>
            <a:r>
              <a:rPr sz="3200" b="1" spc="-5" dirty="0">
                <a:latin typeface="+mn-lt"/>
              </a:rPr>
              <a:t>Generation</a:t>
            </a:r>
            <a:endParaRPr sz="3200" b="1" dirty="0">
              <a:latin typeface="+mn-l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41400" y="1018793"/>
            <a:ext cx="8735695" cy="485196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7620">
              <a:lnSpc>
                <a:spcPct val="100000"/>
              </a:lnSpc>
              <a:spcBef>
                <a:spcPts val="95"/>
              </a:spcBef>
            </a:pPr>
            <a:r>
              <a:rPr sz="2200" spc="-5" dirty="0">
                <a:solidFill>
                  <a:srgbClr val="333333"/>
                </a:solidFill>
                <a:latin typeface="Trebuchet MS"/>
                <a:cs typeface="Trebuchet MS"/>
              </a:rPr>
              <a:t>2</a:t>
            </a:r>
            <a:r>
              <a:rPr sz="2200" b="1" spc="-5" dirty="0">
                <a:solidFill>
                  <a:srgbClr val="333333"/>
                </a:solidFill>
                <a:latin typeface="Trebuchet MS"/>
                <a:cs typeface="Trebuchet MS"/>
              </a:rPr>
              <a:t>.</a:t>
            </a:r>
            <a:r>
              <a:rPr sz="2200" b="1" spc="15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200" b="1" spc="-5" dirty="0">
                <a:solidFill>
                  <a:srgbClr val="333333"/>
                </a:solidFill>
                <a:latin typeface="Trebuchet MS"/>
                <a:cs typeface="Trebuchet MS"/>
              </a:rPr>
              <a:t>Content</a:t>
            </a:r>
            <a:r>
              <a:rPr sz="2200" b="1" spc="18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200" b="1" spc="-5" dirty="0">
                <a:solidFill>
                  <a:srgbClr val="333333"/>
                </a:solidFill>
                <a:latin typeface="Trebuchet MS"/>
                <a:cs typeface="Trebuchet MS"/>
              </a:rPr>
              <a:t>Based</a:t>
            </a:r>
            <a:r>
              <a:rPr sz="2200" b="1" spc="16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200" b="1" spc="-5" dirty="0">
                <a:solidFill>
                  <a:srgbClr val="333333"/>
                </a:solidFill>
                <a:latin typeface="Trebuchet MS"/>
                <a:cs typeface="Trebuchet MS"/>
              </a:rPr>
              <a:t>Systems</a:t>
            </a:r>
            <a:r>
              <a:rPr sz="2200" b="1" spc="7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recommend</a:t>
            </a:r>
            <a:r>
              <a:rPr sz="2000" spc="12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items</a:t>
            </a:r>
            <a:r>
              <a:rPr sz="2000" spc="114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similar</a:t>
            </a:r>
            <a:r>
              <a:rPr sz="2000" spc="12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to</a:t>
            </a:r>
            <a:r>
              <a:rPr sz="2000" spc="1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those</a:t>
            </a:r>
            <a:r>
              <a:rPr sz="2000" spc="114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a</a:t>
            </a:r>
            <a:r>
              <a:rPr sz="2000" spc="1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user</a:t>
            </a:r>
            <a:r>
              <a:rPr sz="2000" spc="114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has </a:t>
            </a:r>
            <a:r>
              <a:rPr sz="2000" spc="-59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liked</a:t>
            </a:r>
            <a:r>
              <a:rPr sz="2000" spc="-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(browsed/purchased)</a:t>
            </a:r>
            <a:r>
              <a:rPr sz="2000" spc="-5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in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the</a:t>
            </a:r>
            <a:r>
              <a:rPr sz="2000" spc="-2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past.</a:t>
            </a:r>
            <a:endParaRPr sz="2000" dirty="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405"/>
              </a:spcBef>
            </a:pP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OR</a:t>
            </a:r>
            <a:endParaRPr sz="2000" dirty="0">
              <a:latin typeface="Trebuchet MS"/>
              <a:cs typeface="Trebuchet MS"/>
            </a:endParaRPr>
          </a:p>
          <a:p>
            <a:pPr marL="12700" marR="6350">
              <a:lnSpc>
                <a:spcPct val="100000"/>
              </a:lnSpc>
              <a:spcBef>
                <a:spcPts val="395"/>
              </a:spcBef>
            </a:pP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Recommendations</a:t>
            </a:r>
            <a:r>
              <a:rPr sz="2000" spc="13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are</a:t>
            </a:r>
            <a:r>
              <a:rPr sz="2000" spc="1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based</a:t>
            </a:r>
            <a:r>
              <a:rPr sz="2000" spc="12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on</a:t>
            </a:r>
            <a:r>
              <a:rPr sz="2000" spc="1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the</a:t>
            </a:r>
            <a:r>
              <a:rPr sz="2000" spc="11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content</a:t>
            </a:r>
            <a:r>
              <a:rPr sz="2000" spc="12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of</a:t>
            </a:r>
            <a:r>
              <a:rPr sz="2000" spc="1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items</a:t>
            </a:r>
            <a:r>
              <a:rPr sz="2000" spc="1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rather</a:t>
            </a:r>
            <a:r>
              <a:rPr sz="2000" spc="11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on</a:t>
            </a:r>
            <a:r>
              <a:rPr sz="2000" spc="1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other</a:t>
            </a:r>
            <a:r>
              <a:rPr sz="2000" spc="1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user's </a:t>
            </a:r>
            <a:r>
              <a:rPr sz="2000" spc="-59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opinion.</a:t>
            </a:r>
            <a:endParaRPr sz="2000" dirty="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750" dirty="0">
              <a:latin typeface="Trebuchet MS"/>
              <a:cs typeface="Trebuchet MS"/>
            </a:endParaRPr>
          </a:p>
          <a:p>
            <a:pPr marL="12700" marR="5715">
              <a:lnSpc>
                <a:spcPct val="100000"/>
              </a:lnSpc>
            </a:pP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User</a:t>
            </a:r>
            <a:r>
              <a:rPr sz="2000" spc="17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15" dirty="0">
                <a:solidFill>
                  <a:srgbClr val="333333"/>
                </a:solidFill>
                <a:latin typeface="Trebuchet MS"/>
                <a:cs typeface="Trebuchet MS"/>
              </a:rPr>
              <a:t>Profiles:</a:t>
            </a:r>
            <a:r>
              <a:rPr sz="2000" spc="16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Create</a:t>
            </a:r>
            <a:r>
              <a:rPr sz="2000" spc="17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user</a:t>
            </a:r>
            <a:r>
              <a:rPr sz="2000" spc="17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profiles</a:t>
            </a:r>
            <a:r>
              <a:rPr sz="2000" spc="17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to</a:t>
            </a:r>
            <a:r>
              <a:rPr sz="2000" spc="17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describe</a:t>
            </a:r>
            <a:r>
              <a:rPr sz="2000" spc="17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the</a:t>
            </a:r>
            <a:r>
              <a:rPr sz="2000" spc="16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types</a:t>
            </a:r>
            <a:r>
              <a:rPr sz="2000" spc="16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of</a:t>
            </a:r>
            <a:r>
              <a:rPr sz="2000" spc="17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items</a:t>
            </a:r>
            <a:r>
              <a:rPr sz="2000" spc="17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that</a:t>
            </a:r>
            <a:r>
              <a:rPr sz="2000" spc="17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user </a:t>
            </a:r>
            <a:r>
              <a:rPr sz="2000" spc="-58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prefers.</a:t>
            </a:r>
            <a:endParaRPr sz="2000" dirty="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395"/>
              </a:spcBef>
            </a:pP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e.g.</a:t>
            </a:r>
            <a:r>
              <a:rPr sz="2000" spc="-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User1</a:t>
            </a:r>
            <a:r>
              <a:rPr sz="2000" spc="-1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likes</a:t>
            </a:r>
            <a:r>
              <a:rPr sz="2000" spc="-2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sci-fi,</a:t>
            </a:r>
            <a:r>
              <a:rPr sz="2000" spc="-2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action</a:t>
            </a:r>
            <a:r>
              <a:rPr sz="2000" spc="-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and</a:t>
            </a:r>
            <a:r>
              <a:rPr sz="2000" spc="-2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35" dirty="0">
                <a:solidFill>
                  <a:srgbClr val="333333"/>
                </a:solidFill>
                <a:latin typeface="Trebuchet MS"/>
                <a:cs typeface="Trebuchet MS"/>
              </a:rPr>
              <a:t>comedy</a:t>
            </a:r>
            <a:r>
              <a:rPr lang="en-IN" sz="2000" spc="-35" dirty="0">
                <a:solidFill>
                  <a:srgbClr val="333333"/>
                </a:solidFill>
                <a:latin typeface="Trebuchet MS"/>
                <a:cs typeface="Trebuchet MS"/>
              </a:rPr>
              <a:t>.</a:t>
            </a:r>
            <a:endParaRPr sz="2000" dirty="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750" dirty="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</a:pP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Recommendation</a:t>
            </a:r>
            <a:r>
              <a:rPr sz="2000" spc="6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on</a:t>
            </a:r>
            <a:r>
              <a:rPr sz="2000" spc="6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the</a:t>
            </a:r>
            <a:r>
              <a:rPr sz="2000" spc="6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basis</a:t>
            </a:r>
            <a:r>
              <a:rPr sz="2000" spc="7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of</a:t>
            </a:r>
            <a:r>
              <a:rPr sz="2000" spc="6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keywords</a:t>
            </a:r>
            <a:r>
              <a:rPr sz="2000" spc="7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are</a:t>
            </a:r>
            <a:r>
              <a:rPr sz="2000" spc="6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also</a:t>
            </a:r>
            <a:r>
              <a:rPr sz="2000" spc="6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classified</a:t>
            </a:r>
            <a:r>
              <a:rPr sz="2000" spc="6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under</a:t>
            </a:r>
            <a:r>
              <a:rPr sz="2000" spc="6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content</a:t>
            </a:r>
            <a:endParaRPr sz="2000" dirty="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based.</a:t>
            </a:r>
            <a:r>
              <a:rPr sz="2000" spc="-5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endParaRPr sz="2000" dirty="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750" dirty="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</a:pPr>
            <a:endParaRPr sz="20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40470"/>
            <a:ext cx="8305800" cy="1719378"/>
          </a:xfrm>
        </p:spPr>
        <p:txBody>
          <a:bodyPr>
            <a:noAutofit/>
          </a:bodyPr>
          <a:lstStyle/>
          <a:p>
            <a:r>
              <a:rPr lang="en-IN" sz="4800" b="1" dirty="0">
                <a:latin typeface="+mn-lt"/>
              </a:rPr>
              <a:t>               PROJECT ON:</a:t>
            </a:r>
            <a:br>
              <a:rPr lang="en-IN" sz="4800" b="1" dirty="0">
                <a:latin typeface="+mn-lt"/>
              </a:rPr>
            </a:br>
            <a:r>
              <a:rPr lang="en-IN" sz="4800" b="1" dirty="0">
                <a:latin typeface="+mn-lt"/>
              </a:rPr>
              <a:t>                    MUSIC </a:t>
            </a:r>
            <a:br>
              <a:rPr lang="en-IN" sz="4800" b="1" dirty="0">
                <a:latin typeface="+mn-lt"/>
              </a:rPr>
            </a:br>
            <a:r>
              <a:rPr lang="en-IN" sz="4800" b="1" dirty="0">
                <a:latin typeface="+mn-lt"/>
              </a:rPr>
              <a:t>RECOMMENDATION    SYSTEM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46" y="2057400"/>
            <a:ext cx="6296891" cy="32695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348" y="2213263"/>
            <a:ext cx="3151909" cy="143891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3874011"/>
            <a:ext cx="1082292" cy="108229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8" name="Right Arrow 7"/>
          <p:cNvSpPr/>
          <p:nvPr/>
        </p:nvSpPr>
        <p:spPr>
          <a:xfrm>
            <a:off x="2438400" y="5263700"/>
            <a:ext cx="2362200" cy="1443243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PRESENTED  BY:</a:t>
            </a:r>
            <a:endParaRPr lang="en-IN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6400800" y="5150427"/>
            <a:ext cx="3200400" cy="158653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MD ZEESHAN ARIF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AMIT KUMAR YADAV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MEHUL KHANDELWAL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MANAN PAREEK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JAIMIN MAKWANA</a:t>
            </a:r>
          </a:p>
        </p:txBody>
      </p:sp>
    </p:spTree>
    <p:extLst>
      <p:ext uri="{BB962C8B-B14F-4D97-AF65-F5344CB8AC3E}">
        <p14:creationId xmlns:p14="http://schemas.microsoft.com/office/powerpoint/2010/main" val="19897988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524052" y="1145286"/>
            <a:ext cx="7515859" cy="38950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200" b="1" spc="-5" dirty="0">
                <a:latin typeface="Arial"/>
                <a:cs typeface="Arial"/>
              </a:rPr>
              <a:t>Content</a:t>
            </a:r>
            <a:r>
              <a:rPr sz="2200" b="1" spc="15" dirty="0">
                <a:latin typeface="Arial"/>
                <a:cs typeface="Arial"/>
              </a:rPr>
              <a:t> </a:t>
            </a:r>
            <a:r>
              <a:rPr sz="2200" b="1" spc="-5" dirty="0">
                <a:latin typeface="Arial"/>
                <a:cs typeface="Arial"/>
              </a:rPr>
              <a:t>Based</a:t>
            </a:r>
            <a:r>
              <a:rPr sz="2200" b="1" spc="5" dirty="0">
                <a:latin typeface="Arial"/>
                <a:cs typeface="Arial"/>
              </a:rPr>
              <a:t> </a:t>
            </a:r>
            <a:r>
              <a:rPr sz="2200" b="1" spc="-10" dirty="0">
                <a:latin typeface="Arial"/>
                <a:cs typeface="Arial"/>
              </a:rPr>
              <a:t>Systems</a:t>
            </a:r>
            <a:r>
              <a:rPr sz="2200" b="1" spc="20" dirty="0">
                <a:latin typeface="Arial"/>
                <a:cs typeface="Arial"/>
              </a:rPr>
              <a:t> </a:t>
            </a:r>
            <a:r>
              <a:rPr sz="2200" b="1" dirty="0">
                <a:latin typeface="Arial"/>
                <a:cs typeface="Arial"/>
              </a:rPr>
              <a:t>Cont'd</a:t>
            </a:r>
            <a:r>
              <a:rPr sz="2200" dirty="0">
                <a:latin typeface="Microsoft Sans Serif"/>
                <a:cs typeface="Microsoft Sans Serif"/>
              </a:rPr>
              <a:t>...</a:t>
            </a: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650" dirty="0">
              <a:latin typeface="Microsoft Sans Serif"/>
              <a:cs typeface="Microsoft Sans Serif"/>
            </a:endParaRPr>
          </a:p>
          <a:p>
            <a:pPr marL="129539">
              <a:lnSpc>
                <a:spcPct val="100000"/>
              </a:lnSpc>
            </a:pPr>
            <a:r>
              <a:rPr sz="2000" b="1" spc="-5" dirty="0">
                <a:latin typeface="Trebuchet MS"/>
                <a:cs typeface="Trebuchet MS"/>
              </a:rPr>
              <a:t>Advantages:</a:t>
            </a:r>
            <a:endParaRPr sz="2000" dirty="0">
              <a:latin typeface="Trebuchet MS"/>
              <a:cs typeface="Trebuchet MS"/>
            </a:endParaRPr>
          </a:p>
          <a:p>
            <a:pPr marL="745490" indent="-168275">
              <a:lnSpc>
                <a:spcPct val="100000"/>
              </a:lnSpc>
              <a:spcBef>
                <a:spcPts val="400"/>
              </a:spcBef>
              <a:buChar char="-"/>
              <a:tabLst>
                <a:tab pos="746125" algn="l"/>
              </a:tabLst>
            </a:pPr>
            <a:r>
              <a:rPr sz="2000" spc="-5" dirty="0">
                <a:latin typeface="Trebuchet MS"/>
                <a:cs typeface="Trebuchet MS"/>
              </a:rPr>
              <a:t>No</a:t>
            </a:r>
            <a:r>
              <a:rPr sz="2000" spc="-10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need</a:t>
            </a:r>
            <a:r>
              <a:rPr sz="2000" spc="-15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for</a:t>
            </a:r>
            <a:r>
              <a:rPr sz="2000" spc="-10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data</a:t>
            </a:r>
            <a:r>
              <a:rPr sz="2000" spc="-20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on</a:t>
            </a:r>
            <a:r>
              <a:rPr sz="2000" spc="-10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other</a:t>
            </a:r>
            <a:r>
              <a:rPr sz="2000" spc="-20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users.</a:t>
            </a:r>
            <a:r>
              <a:rPr sz="2000" spc="-15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No </a:t>
            </a:r>
            <a:r>
              <a:rPr sz="2000" dirty="0">
                <a:latin typeface="Trebuchet MS"/>
                <a:cs typeface="Trebuchet MS"/>
              </a:rPr>
              <a:t>cold</a:t>
            </a:r>
            <a:r>
              <a:rPr sz="2000" spc="-25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start</a:t>
            </a:r>
            <a:r>
              <a:rPr sz="2000" spc="-25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and</a:t>
            </a:r>
            <a:r>
              <a:rPr sz="2000" spc="-10" dirty="0">
                <a:latin typeface="Trebuchet MS"/>
                <a:cs typeface="Trebuchet MS"/>
              </a:rPr>
              <a:t> </a:t>
            </a:r>
            <a:r>
              <a:rPr sz="2000" spc="-30" dirty="0">
                <a:latin typeface="Trebuchet MS"/>
                <a:cs typeface="Trebuchet MS"/>
              </a:rPr>
              <a:t>sparsity.</a:t>
            </a:r>
            <a:endParaRPr sz="2000" dirty="0">
              <a:latin typeface="Trebuchet MS"/>
              <a:cs typeface="Trebuchet MS"/>
            </a:endParaRPr>
          </a:p>
          <a:p>
            <a:pPr marL="732155" indent="-154940">
              <a:lnSpc>
                <a:spcPct val="100000"/>
              </a:lnSpc>
              <a:spcBef>
                <a:spcPts val="395"/>
              </a:spcBef>
              <a:buChar char="-"/>
              <a:tabLst>
                <a:tab pos="732790" algn="l"/>
              </a:tabLst>
            </a:pPr>
            <a:r>
              <a:rPr sz="2000" dirty="0">
                <a:latin typeface="Trebuchet MS"/>
                <a:cs typeface="Trebuchet MS"/>
              </a:rPr>
              <a:t>Able</a:t>
            </a:r>
            <a:r>
              <a:rPr sz="2000" spc="-30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to </a:t>
            </a:r>
            <a:r>
              <a:rPr sz="2000" dirty="0">
                <a:latin typeface="Trebuchet MS"/>
                <a:cs typeface="Trebuchet MS"/>
              </a:rPr>
              <a:t>recommend</a:t>
            </a:r>
            <a:r>
              <a:rPr sz="2000" spc="-60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users</a:t>
            </a:r>
            <a:r>
              <a:rPr sz="2000" spc="-25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with</a:t>
            </a:r>
            <a:r>
              <a:rPr sz="2000" spc="-25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unique</a:t>
            </a:r>
            <a:r>
              <a:rPr sz="2000" spc="-35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taste.</a:t>
            </a:r>
            <a:endParaRPr sz="2000" dirty="0">
              <a:latin typeface="Trebuchet MS"/>
              <a:cs typeface="Trebuchet MS"/>
            </a:endParaRPr>
          </a:p>
          <a:p>
            <a:pPr marL="732155" indent="-154940">
              <a:lnSpc>
                <a:spcPct val="100000"/>
              </a:lnSpc>
              <a:spcBef>
                <a:spcPts val="409"/>
              </a:spcBef>
              <a:buChar char="-"/>
              <a:tabLst>
                <a:tab pos="732790" algn="l"/>
              </a:tabLst>
            </a:pPr>
            <a:r>
              <a:rPr sz="2000" dirty="0">
                <a:latin typeface="Trebuchet MS"/>
                <a:cs typeface="Trebuchet MS"/>
              </a:rPr>
              <a:t>Able</a:t>
            </a:r>
            <a:r>
              <a:rPr sz="2000" spc="-30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to</a:t>
            </a:r>
            <a:r>
              <a:rPr sz="2000" spc="-10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recommend</a:t>
            </a:r>
            <a:r>
              <a:rPr sz="2000" spc="-65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new</a:t>
            </a:r>
            <a:r>
              <a:rPr sz="2000" spc="-30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and</a:t>
            </a:r>
            <a:r>
              <a:rPr sz="2000" spc="-20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unpopular</a:t>
            </a:r>
            <a:r>
              <a:rPr sz="2000" spc="-35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items.</a:t>
            </a:r>
          </a:p>
          <a:p>
            <a:pPr marL="745490" indent="-168275">
              <a:lnSpc>
                <a:spcPct val="100000"/>
              </a:lnSpc>
              <a:spcBef>
                <a:spcPts val="395"/>
              </a:spcBef>
              <a:buChar char="-"/>
              <a:tabLst>
                <a:tab pos="746125" algn="l"/>
              </a:tabLst>
            </a:pPr>
            <a:r>
              <a:rPr sz="2000" spc="-5" dirty="0">
                <a:latin typeface="Trebuchet MS"/>
                <a:cs typeface="Trebuchet MS"/>
              </a:rPr>
              <a:t>Can</a:t>
            </a:r>
            <a:r>
              <a:rPr sz="2000" spc="10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provide</a:t>
            </a:r>
            <a:r>
              <a:rPr sz="2000" spc="-30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explanation</a:t>
            </a:r>
            <a:r>
              <a:rPr sz="2000" spc="-45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for</a:t>
            </a:r>
            <a:r>
              <a:rPr sz="2000" spc="-5" dirty="0">
                <a:latin typeface="Trebuchet MS"/>
                <a:cs typeface="Trebuchet MS"/>
              </a:rPr>
              <a:t> recommendation.</a:t>
            </a:r>
            <a:endParaRPr sz="2000" dirty="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Trebuchet MS"/>
              <a:buChar char="-"/>
            </a:pPr>
            <a:endParaRPr sz="2750" dirty="0">
              <a:latin typeface="Trebuchet MS"/>
              <a:cs typeface="Trebuchet MS"/>
            </a:endParaRPr>
          </a:p>
          <a:p>
            <a:pPr marL="129539">
              <a:lnSpc>
                <a:spcPct val="100000"/>
              </a:lnSpc>
              <a:spcBef>
                <a:spcPts val="5"/>
              </a:spcBef>
            </a:pPr>
            <a:r>
              <a:rPr sz="2000" b="1" dirty="0">
                <a:latin typeface="Trebuchet MS"/>
                <a:cs typeface="Trebuchet MS"/>
              </a:rPr>
              <a:t>Limitations:</a:t>
            </a:r>
            <a:endParaRPr sz="2000" dirty="0">
              <a:latin typeface="Trebuchet MS"/>
              <a:cs typeface="Trebuchet MS"/>
            </a:endParaRPr>
          </a:p>
          <a:p>
            <a:pPr marL="745490" indent="-168275">
              <a:lnSpc>
                <a:spcPct val="100000"/>
              </a:lnSpc>
              <a:spcBef>
                <a:spcPts val="395"/>
              </a:spcBef>
              <a:buChar char="-"/>
              <a:tabLst>
                <a:tab pos="746125" algn="l"/>
              </a:tabLst>
            </a:pPr>
            <a:r>
              <a:rPr sz="2000" spc="-5" dirty="0">
                <a:latin typeface="Trebuchet MS"/>
                <a:cs typeface="Trebuchet MS"/>
              </a:rPr>
              <a:t>Data</a:t>
            </a:r>
            <a:r>
              <a:rPr sz="2000" spc="-25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should</a:t>
            </a:r>
            <a:r>
              <a:rPr sz="2000" spc="-40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be in</a:t>
            </a:r>
            <a:r>
              <a:rPr sz="2000" spc="-30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structured</a:t>
            </a:r>
            <a:r>
              <a:rPr sz="2000" spc="-55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format.</a:t>
            </a:r>
          </a:p>
          <a:p>
            <a:pPr marL="745490" indent="-168275">
              <a:lnSpc>
                <a:spcPct val="100000"/>
              </a:lnSpc>
              <a:spcBef>
                <a:spcPts val="395"/>
              </a:spcBef>
              <a:buChar char="-"/>
              <a:tabLst>
                <a:tab pos="746125" algn="l"/>
              </a:tabLst>
            </a:pPr>
            <a:r>
              <a:rPr sz="2000" spc="-5" dirty="0">
                <a:latin typeface="Trebuchet MS"/>
                <a:cs typeface="Trebuchet MS"/>
              </a:rPr>
              <a:t>Unable</a:t>
            </a:r>
            <a:r>
              <a:rPr sz="2000" spc="-25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to</a:t>
            </a:r>
            <a:r>
              <a:rPr sz="2000" spc="-15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use</a:t>
            </a:r>
            <a:r>
              <a:rPr sz="2000" spc="-10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quality</a:t>
            </a:r>
            <a:r>
              <a:rPr sz="2000" spc="-20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judgements</a:t>
            </a:r>
            <a:r>
              <a:rPr sz="2000" spc="-40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from</a:t>
            </a:r>
            <a:r>
              <a:rPr sz="2000" spc="-20" dirty="0">
                <a:latin typeface="Trebuchet MS"/>
                <a:cs typeface="Trebuchet MS"/>
              </a:rPr>
              <a:t> </a:t>
            </a:r>
            <a:r>
              <a:rPr sz="2000" dirty="0">
                <a:latin typeface="Trebuchet MS"/>
                <a:cs typeface="Trebuchet MS"/>
              </a:rPr>
              <a:t>other</a:t>
            </a:r>
            <a:r>
              <a:rPr sz="2000" spc="-25" dirty="0">
                <a:latin typeface="Trebuchet MS"/>
                <a:cs typeface="Trebuchet MS"/>
              </a:rPr>
              <a:t> </a:t>
            </a:r>
            <a:r>
              <a:rPr sz="2000" spc="-5" dirty="0">
                <a:latin typeface="Trebuchet MS"/>
                <a:cs typeface="Trebuchet MS"/>
              </a:rPr>
              <a:t>users.</a:t>
            </a:r>
            <a:endParaRPr sz="20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+mn-lt"/>
              </a:rPr>
              <a:t>REFERENCES: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You tube link:</a:t>
            </a:r>
            <a:r>
              <a:rPr lang="en-IN" dirty="0"/>
              <a:t> </a:t>
            </a:r>
            <a:r>
              <a:rPr lang="en-IN" dirty="0">
                <a:hlinkClick r:id="rId2"/>
              </a:rPr>
              <a:t>https://www.youtube.com/playlist?list=PLHgxf_dxCi34wefcq8UBsKaN_9fWhvqsX</a:t>
            </a:r>
            <a:endParaRPr lang="en-IN" dirty="0"/>
          </a:p>
          <a:p>
            <a:endParaRPr lang="en-IN" b="1" dirty="0"/>
          </a:p>
          <a:p>
            <a:r>
              <a:rPr lang="en-IN" b="1" dirty="0"/>
              <a:t>Research paper reference: </a:t>
            </a:r>
            <a:r>
              <a:rPr lang="en-IN" dirty="0">
                <a:hlinkClick r:id="rId3"/>
              </a:rPr>
              <a:t>https://www.researchgate.net/publication/277714802_A_Survey_of_Music_Recommendation_Systems_and_Future_Perspectives</a:t>
            </a:r>
            <a:endParaRPr lang="en-IN" dirty="0"/>
          </a:p>
          <a:p>
            <a:endParaRPr lang="en-IN" dirty="0"/>
          </a:p>
          <a:p>
            <a:r>
              <a:rPr lang="en-IN" b="1" dirty="0"/>
              <a:t>Book: </a:t>
            </a:r>
            <a:r>
              <a:rPr lang="en-IN" dirty="0">
                <a:hlinkClick r:id="rId4"/>
              </a:rPr>
              <a:t>https://drive.google.com/file/d/1n2tB4w9B14lbvg1vopcOgSniDnz-LVRI/view?usp=sharing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012170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29036" y="3842479"/>
            <a:ext cx="3628335" cy="23028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7" name="Google Shape;117;p16"/>
          <p:cNvSpPr txBox="1"/>
          <p:nvPr/>
        </p:nvSpPr>
        <p:spPr>
          <a:xfrm>
            <a:off x="990601" y="838201"/>
            <a:ext cx="8458200" cy="274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4283" tIns="37131" rIns="74283" bIns="37131" anchor="t" anchorCtr="0">
            <a:noAutofit/>
          </a:bodyPr>
          <a:lstStyle/>
          <a:p>
            <a:r>
              <a:rPr lang="en-US" sz="3600" b="1" dirty="0">
                <a:ea typeface="Libre Baskerville"/>
                <a:cs typeface="Libre Baskerville"/>
                <a:sym typeface="Libre Baskerville"/>
              </a:rPr>
              <a:t>                               </a:t>
            </a:r>
            <a:r>
              <a:rPr lang="en-US" sz="4000" b="1" dirty="0">
                <a:ea typeface="Libre Baskerville"/>
                <a:cs typeface="Libre Baskerville"/>
                <a:sym typeface="Libre Baskerville"/>
              </a:rPr>
              <a:t>THANKS   </a:t>
            </a:r>
          </a:p>
          <a:p>
            <a:r>
              <a:rPr lang="en-US" sz="4000" b="1" dirty="0">
                <a:ea typeface="Libre Baskerville"/>
                <a:cs typeface="Libre Baskerville"/>
                <a:sym typeface="Libre Baskerville"/>
              </a:rPr>
              <a:t>                                 TO </a:t>
            </a:r>
          </a:p>
          <a:p>
            <a:r>
              <a:rPr lang="en-US" sz="4000" b="1" dirty="0">
                <a:sym typeface="Libre Baskerville"/>
              </a:rPr>
              <a:t>          ( INNOMATICS RESEARCH LAB</a:t>
            </a:r>
            <a:r>
              <a:rPr lang="en-US" sz="4000" b="1" dirty="0">
                <a:latin typeface="Libre Baskerville"/>
                <a:sym typeface="Libre Baskerville"/>
              </a:rPr>
              <a:t> )</a:t>
            </a:r>
            <a:r>
              <a:rPr lang="en-US" sz="4000" dirty="0">
                <a:latin typeface="Libre Baskerville"/>
                <a:sym typeface="Libre Baskerville"/>
              </a:rPr>
              <a:t>   </a:t>
            </a:r>
            <a:endParaRPr sz="4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4586C3-AC07-42DB-B698-42D9E1BD60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629" y="3842479"/>
            <a:ext cx="4571999" cy="257982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50;p2">
            <a:extLst>
              <a:ext uri="{FF2B5EF4-FFF2-40B4-BE49-F238E27FC236}">
                <a16:creationId xmlns:a16="http://schemas.microsoft.com/office/drawing/2014/main" id="{F1938B5B-7279-41B8-9966-43015F242CFD}"/>
              </a:ext>
            </a:extLst>
          </p:cNvPr>
          <p:cNvSpPr txBox="1"/>
          <p:nvPr/>
        </p:nvSpPr>
        <p:spPr>
          <a:xfrm>
            <a:off x="685800" y="993809"/>
            <a:ext cx="8305800" cy="2776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4283" tIns="37131" rIns="74283" bIns="37131" anchor="t" anchorCtr="0">
            <a:spAutoFit/>
          </a:bodyPr>
          <a:lstStyle/>
          <a:p>
            <a:pPr marL="342900" indent="-342900">
              <a:buClr>
                <a:schemeClr val="dk1"/>
              </a:buClr>
              <a:buSzPts val="1800"/>
              <a:buAutoNum type="arabicParenR"/>
            </a:pPr>
            <a:r>
              <a:rPr lang="en-US" sz="1463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MD ZEESHAN ARIF:</a:t>
            </a:r>
          </a:p>
          <a:p>
            <a:pPr>
              <a:buClr>
                <a:schemeClr val="dk1"/>
              </a:buClr>
              <a:buSzPts val="1800"/>
            </a:pPr>
            <a:endParaRPr lang="en-US" sz="1463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indent="-285750"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463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completed my BE from mechanical engineering in the year 2016 from Annamalai university</a:t>
            </a:r>
          </a:p>
          <a:p>
            <a:pPr marL="285750" indent="-285750"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463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since I was at the saturation state in my previous role, and I love working with data and statistics.</a:t>
            </a:r>
          </a:p>
          <a:p>
            <a:pPr marL="285750" indent="-285750"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463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work experience of almost 3 years in mechanical domain and almost 4 months of experience in </a:t>
            </a:r>
          </a:p>
          <a:p>
            <a:pPr>
              <a:buClr>
                <a:schemeClr val="dk1"/>
              </a:buClr>
              <a:buSzPts val="1800"/>
            </a:pPr>
            <a:r>
              <a:rPr lang="en-US" sz="1463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data science as an intern</a:t>
            </a:r>
          </a:p>
          <a:p>
            <a:pPr marL="285750" indent="-285750"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463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In my view INNOMATICS RESEARCH LAB provides an ultimate knowledge which can overtake any </a:t>
            </a:r>
          </a:p>
          <a:p>
            <a:pPr marL="285750" indent="-285750"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463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other educational institute in India. They have such good faculties whose knowledge are quite </a:t>
            </a:r>
          </a:p>
          <a:p>
            <a:pPr>
              <a:buClr>
                <a:schemeClr val="dk1"/>
              </a:buClr>
              <a:buSzPts val="1800"/>
            </a:pPr>
            <a:r>
              <a:rPr lang="en-US" sz="1463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good.</a:t>
            </a:r>
          </a:p>
          <a:p>
            <a:pPr marL="285750" indent="-285750"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463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And I would love to show my immense thanks to MR KANAV BANSAL  for giving his knowledge       </a:t>
            </a:r>
          </a:p>
          <a:p>
            <a:pPr>
              <a:buClr>
                <a:schemeClr val="dk1"/>
              </a:buClr>
              <a:buSzPts val="1800"/>
            </a:pPr>
            <a:r>
              <a:rPr lang="en-US" sz="1463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which really </a:t>
            </a:r>
            <a:r>
              <a:rPr lang="en-US" sz="1463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gonna</a:t>
            </a:r>
            <a:r>
              <a:rPr lang="en-US" sz="1463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help me out in data science career.  Thanks to the whole team of INNOMATICS.</a:t>
            </a:r>
          </a:p>
          <a:p>
            <a:pPr>
              <a:buClr>
                <a:schemeClr val="dk1"/>
              </a:buClr>
              <a:buSzPts val="1800"/>
            </a:pPr>
            <a:r>
              <a:rPr lang="en-US" sz="1463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</a:t>
            </a:r>
          </a:p>
        </p:txBody>
      </p:sp>
      <p:sp>
        <p:nvSpPr>
          <p:cNvPr id="6" name="Google Shape;42;p2">
            <a:extLst>
              <a:ext uri="{FF2B5EF4-FFF2-40B4-BE49-F238E27FC236}">
                <a16:creationId xmlns:a16="http://schemas.microsoft.com/office/drawing/2014/main" id="{717B5CEA-3236-4F3B-910D-3C353EEDF02F}"/>
              </a:ext>
            </a:extLst>
          </p:cNvPr>
          <p:cNvSpPr txBox="1"/>
          <p:nvPr/>
        </p:nvSpPr>
        <p:spPr>
          <a:xfrm>
            <a:off x="990600" y="304800"/>
            <a:ext cx="4955814" cy="665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4283" tIns="37131" rIns="74283" bIns="37131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4800" dirty="0">
                <a:ea typeface="Lato Black"/>
                <a:cs typeface="Lato Black"/>
                <a:sym typeface="Lato Black"/>
              </a:rPr>
              <a:t>About us: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3391429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 shadeToTitle="1">
        <a:gradFill flip="none" rotWithShape="1">
          <a:gsLst>
            <a:gs pos="0">
              <a:schemeClr val="accent2">
                <a:lumMod val="67000"/>
              </a:schemeClr>
            </a:gs>
            <a:gs pos="48000">
              <a:schemeClr val="accent2">
                <a:lumMod val="97000"/>
                <a:lumOff val="3000"/>
              </a:schemeClr>
            </a:gs>
            <a:gs pos="100000">
              <a:schemeClr val="accent2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7901940" cy="1147465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chemeClr val="tx1"/>
                </a:solidFill>
                <a:latin typeface="+mn-lt"/>
              </a:rPr>
              <a:t>Table of contents: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8441690" cy="2492990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buAutoNum type="arabicParenR"/>
            </a:pPr>
            <a:r>
              <a:rPr lang="en-IN" b="1" dirty="0"/>
              <a:t>ABOUT RECOMMENDATION SYSTEM</a:t>
            </a:r>
          </a:p>
          <a:p>
            <a:pPr marL="342900" indent="-342900">
              <a:buAutoNum type="arabicParenR"/>
            </a:pPr>
            <a:r>
              <a:rPr lang="en-IN" b="1" dirty="0"/>
              <a:t>APPLICATION OF RECOMMENDATION SYSTEM</a:t>
            </a:r>
          </a:p>
          <a:p>
            <a:pPr marL="342900" indent="-342900">
              <a:buAutoNum type="arabicParenR"/>
            </a:pPr>
            <a:r>
              <a:rPr lang="en-IN" b="1" dirty="0"/>
              <a:t>TYPES OF RECOMMENDATION SYSTEM</a:t>
            </a:r>
          </a:p>
          <a:p>
            <a:pPr marL="342900" indent="-342900">
              <a:buAutoNum type="arabicParenR"/>
            </a:pPr>
            <a:r>
              <a:rPr lang="en-IN" b="1" dirty="0"/>
              <a:t>HOW RECOMMENDATION WORKS?</a:t>
            </a:r>
          </a:p>
          <a:p>
            <a:pPr marL="342900" indent="-342900">
              <a:buAutoNum type="arabicParenR"/>
            </a:pPr>
            <a:r>
              <a:rPr lang="en-IN" b="1" dirty="0"/>
              <a:t>TECHNIQUES OF RECOMMENDATION</a:t>
            </a:r>
          </a:p>
          <a:p>
            <a:r>
              <a:rPr lang="en-IN" b="1" dirty="0"/>
              <a:t>       a) collaborative filtering</a:t>
            </a:r>
          </a:p>
          <a:p>
            <a:r>
              <a:rPr lang="en-IN" b="1" dirty="0"/>
              <a:t>       b) content based filtering</a:t>
            </a:r>
          </a:p>
          <a:p>
            <a:pPr marL="0" indent="0">
              <a:buNone/>
            </a:pPr>
            <a:r>
              <a:rPr lang="en-IN" b="1" dirty="0"/>
              <a:t>6) REFERENCES</a:t>
            </a:r>
          </a:p>
          <a:p>
            <a:pPr marL="342900" indent="-342900">
              <a:buAutoNum type="arabicParenR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56548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36801" y="1909825"/>
            <a:ext cx="7446899" cy="4389374"/>
          </a:xfrm>
          <a:prstGeom prst="rect">
            <a:avLst/>
          </a:prstGeom>
          <a:gradFill>
            <a:gsLst>
              <a:gs pos="7104">
                <a:srgbClr val="F6F9F1"/>
              </a:gs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10108" y="59563"/>
            <a:ext cx="7042784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5" dirty="0">
                <a:latin typeface="+mn-lt"/>
              </a:rPr>
              <a:t>What</a:t>
            </a:r>
            <a:r>
              <a:rPr sz="3200" b="1" spc="5" dirty="0">
                <a:latin typeface="+mn-lt"/>
              </a:rPr>
              <a:t> </a:t>
            </a:r>
            <a:r>
              <a:rPr sz="3200" b="1" spc="-10" dirty="0">
                <a:latin typeface="+mn-lt"/>
              </a:rPr>
              <a:t>is</a:t>
            </a:r>
            <a:r>
              <a:rPr sz="3200" b="1" spc="15" dirty="0">
                <a:latin typeface="+mn-lt"/>
              </a:rPr>
              <a:t> </a:t>
            </a:r>
            <a:r>
              <a:rPr sz="3200" b="1" dirty="0">
                <a:latin typeface="+mn-lt"/>
              </a:rPr>
              <a:t>a</a:t>
            </a:r>
            <a:r>
              <a:rPr sz="3200" b="1" spc="25" dirty="0">
                <a:latin typeface="+mn-lt"/>
              </a:rPr>
              <a:t> </a:t>
            </a:r>
            <a:r>
              <a:rPr sz="3200" b="1" spc="-5" dirty="0">
                <a:latin typeface="+mn-lt"/>
              </a:rPr>
              <a:t>Recommmendation</a:t>
            </a:r>
            <a:r>
              <a:rPr sz="3200" b="1" spc="10" dirty="0">
                <a:latin typeface="+mn-lt"/>
              </a:rPr>
              <a:t> </a:t>
            </a:r>
            <a:r>
              <a:rPr sz="3200" b="1" dirty="0">
                <a:latin typeface="+mn-lt"/>
              </a:rPr>
              <a:t>System?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46049" y="925829"/>
            <a:ext cx="9135110" cy="1087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  <a:tabLst>
                <a:tab pos="2381250" algn="l"/>
                <a:tab pos="3440429" algn="l"/>
                <a:tab pos="3818254" algn="l"/>
                <a:tab pos="4304665" algn="l"/>
                <a:tab pos="5865495" algn="l"/>
                <a:tab pos="6943090" algn="l"/>
                <a:tab pos="8408035" algn="l"/>
              </a:tabLst>
            </a:pPr>
            <a:r>
              <a:rPr sz="2200" spc="-5" dirty="0">
                <a:solidFill>
                  <a:srgbClr val="333333"/>
                </a:solidFill>
                <a:latin typeface="Microsoft Sans Serif"/>
                <a:cs typeface="Microsoft Sans Serif"/>
              </a:rPr>
              <a:t>Reco</a:t>
            </a:r>
            <a:r>
              <a:rPr sz="2200" dirty="0">
                <a:solidFill>
                  <a:srgbClr val="333333"/>
                </a:solidFill>
                <a:latin typeface="Microsoft Sans Serif"/>
                <a:cs typeface="Microsoft Sans Serif"/>
              </a:rPr>
              <a:t>m</a:t>
            </a:r>
            <a:r>
              <a:rPr sz="2200" spc="-5" dirty="0">
                <a:solidFill>
                  <a:srgbClr val="333333"/>
                </a:solidFill>
                <a:latin typeface="Microsoft Sans Serif"/>
                <a:cs typeface="Microsoft Sans Serif"/>
              </a:rPr>
              <a:t>m</a:t>
            </a:r>
            <a:r>
              <a:rPr sz="2200" dirty="0">
                <a:solidFill>
                  <a:srgbClr val="333333"/>
                </a:solidFill>
                <a:latin typeface="Microsoft Sans Serif"/>
                <a:cs typeface="Microsoft Sans Serif"/>
              </a:rPr>
              <a:t>e</a:t>
            </a:r>
            <a:r>
              <a:rPr sz="2200" spc="5" dirty="0">
                <a:solidFill>
                  <a:srgbClr val="333333"/>
                </a:solidFill>
                <a:latin typeface="Microsoft Sans Serif"/>
                <a:cs typeface="Microsoft Sans Serif"/>
              </a:rPr>
              <a:t>n</a:t>
            </a:r>
            <a:r>
              <a:rPr sz="2200" spc="-5" dirty="0">
                <a:solidFill>
                  <a:srgbClr val="333333"/>
                </a:solidFill>
                <a:latin typeface="Microsoft Sans Serif"/>
                <a:cs typeface="Microsoft Sans Serif"/>
              </a:rPr>
              <a:t>dat</a:t>
            </a:r>
            <a:r>
              <a:rPr sz="2200" spc="-10" dirty="0">
                <a:solidFill>
                  <a:srgbClr val="333333"/>
                </a:solidFill>
                <a:latin typeface="Microsoft Sans Serif"/>
                <a:cs typeface="Microsoft Sans Serif"/>
              </a:rPr>
              <a:t>io</a:t>
            </a:r>
            <a:r>
              <a:rPr sz="2200" spc="-5" dirty="0">
                <a:solidFill>
                  <a:srgbClr val="333333"/>
                </a:solidFill>
                <a:latin typeface="Microsoft Sans Serif"/>
                <a:cs typeface="Microsoft Sans Serif"/>
              </a:rPr>
              <a:t>n</a:t>
            </a:r>
            <a:r>
              <a:rPr sz="2200" dirty="0">
                <a:solidFill>
                  <a:srgbClr val="333333"/>
                </a:solidFill>
                <a:latin typeface="Microsoft Sans Serif"/>
                <a:cs typeface="Microsoft Sans Serif"/>
              </a:rPr>
              <a:t>	</a:t>
            </a:r>
            <a:r>
              <a:rPr sz="2200" spc="-5" dirty="0">
                <a:solidFill>
                  <a:srgbClr val="333333"/>
                </a:solidFill>
                <a:latin typeface="Microsoft Sans Serif"/>
                <a:cs typeface="Microsoft Sans Serif"/>
              </a:rPr>
              <a:t>system</a:t>
            </a:r>
            <a:r>
              <a:rPr sz="2200" dirty="0">
                <a:solidFill>
                  <a:srgbClr val="333333"/>
                </a:solidFill>
                <a:latin typeface="Microsoft Sans Serif"/>
                <a:cs typeface="Microsoft Sans Serif"/>
              </a:rPr>
              <a:t>	</a:t>
            </a:r>
            <a:r>
              <a:rPr sz="2200" spc="-10" dirty="0">
                <a:solidFill>
                  <a:srgbClr val="333333"/>
                </a:solidFill>
                <a:latin typeface="Microsoft Sans Serif"/>
                <a:cs typeface="Microsoft Sans Serif"/>
              </a:rPr>
              <a:t>is</a:t>
            </a:r>
            <a:r>
              <a:rPr sz="2200" dirty="0">
                <a:solidFill>
                  <a:srgbClr val="333333"/>
                </a:solidFill>
                <a:latin typeface="Microsoft Sans Serif"/>
                <a:cs typeface="Microsoft Sans Serif"/>
              </a:rPr>
              <a:t>	</a:t>
            </a:r>
            <a:r>
              <a:rPr sz="2200" spc="-5" dirty="0">
                <a:solidFill>
                  <a:srgbClr val="333333"/>
                </a:solidFill>
                <a:latin typeface="Microsoft Sans Serif"/>
                <a:cs typeface="Microsoft Sans Serif"/>
              </a:rPr>
              <a:t>an</a:t>
            </a:r>
            <a:r>
              <a:rPr sz="2200" dirty="0">
                <a:solidFill>
                  <a:srgbClr val="333333"/>
                </a:solidFill>
                <a:latin typeface="Microsoft Sans Serif"/>
                <a:cs typeface="Microsoft Sans Serif"/>
              </a:rPr>
              <a:t>	</a:t>
            </a:r>
            <a:r>
              <a:rPr sz="2200" spc="-10" dirty="0">
                <a:solidFill>
                  <a:srgbClr val="333333"/>
                </a:solidFill>
                <a:latin typeface="Microsoft Sans Serif"/>
                <a:cs typeface="Microsoft Sans Serif"/>
              </a:rPr>
              <a:t>in</a:t>
            </a:r>
            <a:r>
              <a:rPr sz="2200" spc="-5" dirty="0">
                <a:solidFill>
                  <a:srgbClr val="333333"/>
                </a:solidFill>
                <a:latin typeface="Microsoft Sans Serif"/>
                <a:cs typeface="Microsoft Sans Serif"/>
              </a:rPr>
              <a:t>fo</a:t>
            </a:r>
            <a:r>
              <a:rPr sz="2200" spc="10" dirty="0">
                <a:solidFill>
                  <a:srgbClr val="333333"/>
                </a:solidFill>
                <a:latin typeface="Microsoft Sans Serif"/>
                <a:cs typeface="Microsoft Sans Serif"/>
              </a:rPr>
              <a:t>r</a:t>
            </a:r>
            <a:r>
              <a:rPr sz="2200" spc="-5" dirty="0">
                <a:solidFill>
                  <a:srgbClr val="333333"/>
                </a:solidFill>
                <a:latin typeface="Microsoft Sans Serif"/>
                <a:cs typeface="Microsoft Sans Serif"/>
              </a:rPr>
              <a:t>mation</a:t>
            </a:r>
            <a:r>
              <a:rPr sz="2200" dirty="0">
                <a:solidFill>
                  <a:srgbClr val="333333"/>
                </a:solidFill>
                <a:latin typeface="Microsoft Sans Serif"/>
                <a:cs typeface="Microsoft Sans Serif"/>
              </a:rPr>
              <a:t>	</a:t>
            </a:r>
            <a:r>
              <a:rPr sz="2200" spc="-10" dirty="0">
                <a:solidFill>
                  <a:srgbClr val="333333"/>
                </a:solidFill>
                <a:latin typeface="Microsoft Sans Serif"/>
                <a:cs typeface="Microsoft Sans Serif"/>
              </a:rPr>
              <a:t>fi</a:t>
            </a:r>
            <a:r>
              <a:rPr sz="2200" spc="-5" dirty="0">
                <a:solidFill>
                  <a:srgbClr val="333333"/>
                </a:solidFill>
                <a:latin typeface="Microsoft Sans Serif"/>
                <a:cs typeface="Microsoft Sans Serif"/>
              </a:rPr>
              <a:t>l</a:t>
            </a:r>
            <a:r>
              <a:rPr sz="2200" spc="-10" dirty="0">
                <a:solidFill>
                  <a:srgbClr val="333333"/>
                </a:solidFill>
                <a:latin typeface="Microsoft Sans Serif"/>
                <a:cs typeface="Microsoft Sans Serif"/>
              </a:rPr>
              <a:t>ter</a:t>
            </a:r>
            <a:r>
              <a:rPr sz="2200" dirty="0">
                <a:solidFill>
                  <a:srgbClr val="333333"/>
                </a:solidFill>
                <a:latin typeface="Microsoft Sans Serif"/>
                <a:cs typeface="Microsoft Sans Serif"/>
              </a:rPr>
              <a:t>i</a:t>
            </a:r>
            <a:r>
              <a:rPr sz="2200" spc="-5" dirty="0">
                <a:solidFill>
                  <a:srgbClr val="333333"/>
                </a:solidFill>
                <a:latin typeface="Microsoft Sans Serif"/>
                <a:cs typeface="Microsoft Sans Serif"/>
              </a:rPr>
              <a:t>ng</a:t>
            </a:r>
            <a:r>
              <a:rPr sz="2200" dirty="0">
                <a:solidFill>
                  <a:srgbClr val="333333"/>
                </a:solidFill>
                <a:latin typeface="Microsoft Sans Serif"/>
                <a:cs typeface="Microsoft Sans Serif"/>
              </a:rPr>
              <a:t>	</a:t>
            </a:r>
            <a:r>
              <a:rPr sz="2200" spc="-5" dirty="0">
                <a:solidFill>
                  <a:srgbClr val="333333"/>
                </a:solidFill>
                <a:latin typeface="Microsoft Sans Serif"/>
                <a:cs typeface="Microsoft Sans Serif"/>
              </a:rPr>
              <a:t>techn</a:t>
            </a:r>
            <a:r>
              <a:rPr sz="2200" dirty="0">
                <a:solidFill>
                  <a:srgbClr val="333333"/>
                </a:solidFill>
                <a:latin typeface="Microsoft Sans Serif"/>
                <a:cs typeface="Microsoft Sans Serif"/>
              </a:rPr>
              <a:t>i</a:t>
            </a:r>
            <a:r>
              <a:rPr sz="2200" spc="-5" dirty="0">
                <a:solidFill>
                  <a:srgbClr val="333333"/>
                </a:solidFill>
                <a:latin typeface="Microsoft Sans Serif"/>
                <a:cs typeface="Microsoft Sans Serif"/>
              </a:rPr>
              <a:t>qu</a:t>
            </a:r>
            <a:r>
              <a:rPr sz="2200" dirty="0">
                <a:solidFill>
                  <a:srgbClr val="333333"/>
                </a:solidFill>
                <a:latin typeface="Microsoft Sans Serif"/>
                <a:cs typeface="Microsoft Sans Serif"/>
              </a:rPr>
              <a:t>e</a:t>
            </a:r>
            <a:r>
              <a:rPr sz="2200" spc="-5" dirty="0">
                <a:solidFill>
                  <a:srgbClr val="333333"/>
                </a:solidFill>
                <a:latin typeface="Microsoft Sans Serif"/>
                <a:cs typeface="Microsoft Sans Serif"/>
              </a:rPr>
              <a:t>,</a:t>
            </a:r>
            <a:r>
              <a:rPr sz="2200" dirty="0">
                <a:solidFill>
                  <a:srgbClr val="333333"/>
                </a:solidFill>
                <a:latin typeface="Microsoft Sans Serif"/>
                <a:cs typeface="Microsoft Sans Serif"/>
              </a:rPr>
              <a:t>	</a:t>
            </a:r>
            <a:r>
              <a:rPr sz="2200" spc="-10" dirty="0">
                <a:solidFill>
                  <a:srgbClr val="333333"/>
                </a:solidFill>
                <a:latin typeface="Microsoft Sans Serif"/>
                <a:cs typeface="Microsoft Sans Serif"/>
              </a:rPr>
              <a:t>whi</a:t>
            </a:r>
            <a:r>
              <a:rPr sz="2200" spc="-5" dirty="0">
                <a:solidFill>
                  <a:srgbClr val="333333"/>
                </a:solidFill>
                <a:latin typeface="Microsoft Sans Serif"/>
                <a:cs typeface="Microsoft Sans Serif"/>
              </a:rPr>
              <a:t>ch  provides</a:t>
            </a:r>
            <a:r>
              <a:rPr sz="2200" spc="40" dirty="0">
                <a:solidFill>
                  <a:srgbClr val="333333"/>
                </a:solidFill>
                <a:latin typeface="Microsoft Sans Serif"/>
                <a:cs typeface="Microsoft Sans Serif"/>
              </a:rPr>
              <a:t> </a:t>
            </a:r>
            <a:r>
              <a:rPr sz="2200" spc="-5" dirty="0">
                <a:solidFill>
                  <a:srgbClr val="333333"/>
                </a:solidFill>
                <a:latin typeface="Microsoft Sans Serif"/>
                <a:cs typeface="Microsoft Sans Serif"/>
              </a:rPr>
              <a:t>users</a:t>
            </a:r>
            <a:r>
              <a:rPr sz="2200" spc="35" dirty="0">
                <a:solidFill>
                  <a:srgbClr val="333333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333333"/>
                </a:solidFill>
                <a:latin typeface="Microsoft Sans Serif"/>
                <a:cs typeface="Microsoft Sans Serif"/>
              </a:rPr>
              <a:t>with</a:t>
            </a:r>
            <a:r>
              <a:rPr sz="2200" spc="40" dirty="0">
                <a:solidFill>
                  <a:srgbClr val="333333"/>
                </a:solidFill>
                <a:latin typeface="Microsoft Sans Serif"/>
                <a:cs typeface="Microsoft Sans Serif"/>
              </a:rPr>
              <a:t> </a:t>
            </a:r>
            <a:r>
              <a:rPr sz="2200" spc="-5" dirty="0">
                <a:solidFill>
                  <a:srgbClr val="333333"/>
                </a:solidFill>
                <a:latin typeface="Microsoft Sans Serif"/>
                <a:cs typeface="Microsoft Sans Serif"/>
              </a:rPr>
              <a:t>information,</a:t>
            </a:r>
            <a:r>
              <a:rPr sz="2200" spc="50" dirty="0">
                <a:solidFill>
                  <a:srgbClr val="333333"/>
                </a:solidFill>
                <a:latin typeface="Microsoft Sans Serif"/>
                <a:cs typeface="Microsoft Sans Serif"/>
              </a:rPr>
              <a:t> </a:t>
            </a:r>
            <a:r>
              <a:rPr sz="2200" spc="-5" dirty="0">
                <a:solidFill>
                  <a:srgbClr val="333333"/>
                </a:solidFill>
                <a:latin typeface="Microsoft Sans Serif"/>
                <a:cs typeface="Microsoft Sans Serif"/>
              </a:rPr>
              <a:t>which</a:t>
            </a:r>
            <a:r>
              <a:rPr sz="2200" spc="35" dirty="0">
                <a:solidFill>
                  <a:srgbClr val="333333"/>
                </a:solidFill>
                <a:latin typeface="Microsoft Sans Serif"/>
                <a:cs typeface="Microsoft Sans Serif"/>
              </a:rPr>
              <a:t> </a:t>
            </a:r>
            <a:r>
              <a:rPr sz="2200" spc="-5" dirty="0">
                <a:solidFill>
                  <a:srgbClr val="333333"/>
                </a:solidFill>
                <a:latin typeface="Microsoft Sans Serif"/>
                <a:cs typeface="Microsoft Sans Serif"/>
              </a:rPr>
              <a:t>he/she</a:t>
            </a:r>
            <a:r>
              <a:rPr sz="2200" spc="35" dirty="0">
                <a:solidFill>
                  <a:srgbClr val="333333"/>
                </a:solidFill>
                <a:latin typeface="Microsoft Sans Serif"/>
                <a:cs typeface="Microsoft Sans Serif"/>
              </a:rPr>
              <a:t> </a:t>
            </a:r>
            <a:r>
              <a:rPr sz="2200" spc="-5" dirty="0">
                <a:solidFill>
                  <a:srgbClr val="333333"/>
                </a:solidFill>
                <a:latin typeface="Microsoft Sans Serif"/>
                <a:cs typeface="Microsoft Sans Serif"/>
              </a:rPr>
              <a:t>may</a:t>
            </a:r>
            <a:r>
              <a:rPr sz="2200" spc="50" dirty="0">
                <a:solidFill>
                  <a:srgbClr val="333333"/>
                </a:solidFill>
                <a:latin typeface="Microsoft Sans Serif"/>
                <a:cs typeface="Microsoft Sans Serif"/>
              </a:rPr>
              <a:t> </a:t>
            </a:r>
            <a:r>
              <a:rPr sz="2200" spc="-5" dirty="0">
                <a:solidFill>
                  <a:srgbClr val="333333"/>
                </a:solidFill>
                <a:latin typeface="Microsoft Sans Serif"/>
                <a:cs typeface="Microsoft Sans Serif"/>
              </a:rPr>
              <a:t>be</a:t>
            </a:r>
            <a:r>
              <a:rPr sz="2200" spc="30" dirty="0">
                <a:solidFill>
                  <a:srgbClr val="333333"/>
                </a:solidFill>
                <a:latin typeface="Microsoft Sans Serif"/>
                <a:cs typeface="Microsoft Sans Serif"/>
              </a:rPr>
              <a:t> </a:t>
            </a:r>
            <a:r>
              <a:rPr sz="2200" spc="-5" dirty="0">
                <a:solidFill>
                  <a:srgbClr val="333333"/>
                </a:solidFill>
                <a:latin typeface="Microsoft Sans Serif"/>
                <a:cs typeface="Microsoft Sans Serif"/>
              </a:rPr>
              <a:t>interested</a:t>
            </a:r>
            <a:r>
              <a:rPr sz="2200" spc="55" dirty="0">
                <a:solidFill>
                  <a:srgbClr val="333333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333333"/>
                </a:solidFill>
                <a:latin typeface="Microsoft Sans Serif"/>
                <a:cs typeface="Microsoft Sans Serif"/>
              </a:rPr>
              <a:t>in.</a:t>
            </a:r>
            <a:endParaRPr sz="2200">
              <a:latin typeface="Microsoft Sans Serif"/>
              <a:cs typeface="Microsoft Sans Serif"/>
            </a:endParaRPr>
          </a:p>
          <a:p>
            <a:pPr marL="73660">
              <a:lnSpc>
                <a:spcPct val="100000"/>
              </a:lnSpc>
              <a:spcBef>
                <a:spcPts val="680"/>
              </a:spcBef>
            </a:pPr>
            <a:r>
              <a:rPr sz="2000" dirty="0">
                <a:solidFill>
                  <a:srgbClr val="0000FF"/>
                </a:solidFill>
                <a:latin typeface="Microsoft Sans Serif"/>
                <a:cs typeface="Microsoft Sans Serif"/>
              </a:rPr>
              <a:t>Examples:</a:t>
            </a:r>
            <a:endParaRPr sz="20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10108" y="59563"/>
            <a:ext cx="2507615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dirty="0">
                <a:latin typeface="Arial"/>
                <a:cs typeface="Arial"/>
              </a:rPr>
              <a:t>Areas</a:t>
            </a:r>
            <a:r>
              <a:rPr sz="3200" b="1" spc="-70" dirty="0">
                <a:latin typeface="Arial"/>
                <a:cs typeface="Arial"/>
              </a:rPr>
              <a:t> </a:t>
            </a:r>
            <a:r>
              <a:rPr sz="3200" b="1" dirty="0">
                <a:latin typeface="Arial"/>
                <a:cs typeface="Arial"/>
              </a:rPr>
              <a:t>of</a:t>
            </a:r>
            <a:r>
              <a:rPr sz="3200" b="1" spc="-55" dirty="0">
                <a:latin typeface="Arial"/>
                <a:cs typeface="Arial"/>
              </a:rPr>
              <a:t> </a:t>
            </a:r>
            <a:r>
              <a:rPr sz="3200" b="1" dirty="0">
                <a:latin typeface="Arial"/>
                <a:cs typeface="Arial"/>
              </a:rPr>
              <a:t>Use</a:t>
            </a:r>
            <a:endParaRPr sz="3200">
              <a:latin typeface="Arial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838200"/>
            <a:ext cx="6612930" cy="27193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0" y="3822509"/>
            <a:ext cx="5688306" cy="27908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73850" y="1785874"/>
            <a:ext cx="2200275" cy="221932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10108" y="59563"/>
            <a:ext cx="3860165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dirty="0">
                <a:latin typeface="+mn-lt"/>
              </a:rPr>
              <a:t>Why </a:t>
            </a:r>
            <a:r>
              <a:rPr sz="3200" b="1" spc="-5" dirty="0">
                <a:latin typeface="+mn-lt"/>
              </a:rPr>
              <a:t>there</a:t>
            </a:r>
            <a:r>
              <a:rPr sz="3200" b="1" spc="25" dirty="0">
                <a:latin typeface="+mn-lt"/>
              </a:rPr>
              <a:t> </a:t>
            </a:r>
            <a:r>
              <a:rPr sz="3200" b="1" spc="-15" dirty="0">
                <a:latin typeface="+mn-lt"/>
              </a:rPr>
              <a:t>is</a:t>
            </a:r>
            <a:r>
              <a:rPr sz="3200" b="1" spc="25" dirty="0">
                <a:latin typeface="+mn-lt"/>
              </a:rPr>
              <a:t> </a:t>
            </a:r>
            <a:r>
              <a:rPr sz="3200" b="1" dirty="0">
                <a:latin typeface="+mn-lt"/>
              </a:rPr>
              <a:t>a</a:t>
            </a:r>
            <a:r>
              <a:rPr sz="3200" b="1" spc="10" dirty="0">
                <a:latin typeface="+mn-lt"/>
              </a:rPr>
              <a:t> </a:t>
            </a:r>
            <a:r>
              <a:rPr sz="3200" b="1" spc="-5" dirty="0">
                <a:latin typeface="+mn-lt"/>
              </a:rPr>
              <a:t>need?</a:t>
            </a:r>
            <a:endParaRPr sz="3200" b="1" dirty="0">
              <a:latin typeface="+mn-l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41400" y="1223899"/>
            <a:ext cx="8373745" cy="409130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210185" algn="just">
              <a:lnSpc>
                <a:spcPct val="100000"/>
              </a:lnSpc>
              <a:spcBef>
                <a:spcPts val="105"/>
              </a:spcBef>
            </a:pPr>
            <a:r>
              <a:rPr sz="2000" spc="-5" dirty="0">
                <a:latin typeface="Microsoft Sans Serif"/>
                <a:cs typeface="Microsoft Sans Serif"/>
              </a:rPr>
              <a:t>“Getting</a:t>
            </a:r>
            <a:r>
              <a:rPr sz="2000" dirty="0">
                <a:latin typeface="Microsoft Sans Serif"/>
                <a:cs typeface="Microsoft Sans Serif"/>
              </a:rPr>
              <a:t> </a:t>
            </a:r>
            <a:r>
              <a:rPr sz="2000" spc="-5" dirty="0">
                <a:latin typeface="Microsoft Sans Serif"/>
                <a:cs typeface="Microsoft Sans Serif"/>
              </a:rPr>
              <a:t>Information</a:t>
            </a:r>
            <a:r>
              <a:rPr sz="2000" dirty="0">
                <a:latin typeface="Microsoft Sans Serif"/>
                <a:cs typeface="Microsoft Sans Serif"/>
              </a:rPr>
              <a:t> </a:t>
            </a:r>
            <a:r>
              <a:rPr sz="2000" spc="-20" dirty="0">
                <a:latin typeface="Microsoft Sans Serif"/>
                <a:cs typeface="Microsoft Sans Serif"/>
              </a:rPr>
              <a:t>off</a:t>
            </a:r>
            <a:r>
              <a:rPr sz="2000" spc="-15" dirty="0">
                <a:latin typeface="Microsoft Sans Serif"/>
                <a:cs typeface="Microsoft Sans Serif"/>
              </a:rPr>
              <a:t> </a:t>
            </a:r>
            <a:r>
              <a:rPr sz="2000" dirty="0">
                <a:latin typeface="Microsoft Sans Serif"/>
                <a:cs typeface="Microsoft Sans Serif"/>
              </a:rPr>
              <a:t>the </a:t>
            </a:r>
            <a:r>
              <a:rPr sz="2000" spc="-5" dirty="0">
                <a:latin typeface="Microsoft Sans Serif"/>
                <a:cs typeface="Microsoft Sans Serif"/>
              </a:rPr>
              <a:t>internet</a:t>
            </a:r>
            <a:r>
              <a:rPr sz="2000" dirty="0">
                <a:latin typeface="Microsoft Sans Serif"/>
                <a:cs typeface="Microsoft Sans Serif"/>
              </a:rPr>
              <a:t> </a:t>
            </a:r>
            <a:r>
              <a:rPr sz="2000" spc="-10" dirty="0">
                <a:latin typeface="Microsoft Sans Serif"/>
                <a:cs typeface="Microsoft Sans Serif"/>
              </a:rPr>
              <a:t>is</a:t>
            </a:r>
            <a:r>
              <a:rPr sz="2000" spc="-5" dirty="0">
                <a:latin typeface="Microsoft Sans Serif"/>
                <a:cs typeface="Microsoft Sans Serif"/>
              </a:rPr>
              <a:t> like</a:t>
            </a:r>
            <a:r>
              <a:rPr sz="2000" dirty="0">
                <a:latin typeface="Microsoft Sans Serif"/>
                <a:cs typeface="Microsoft Sans Serif"/>
              </a:rPr>
              <a:t> </a:t>
            </a:r>
            <a:r>
              <a:rPr sz="2000" spc="-5" dirty="0">
                <a:latin typeface="Microsoft Sans Serif"/>
                <a:cs typeface="Microsoft Sans Serif"/>
              </a:rPr>
              <a:t>taking </a:t>
            </a:r>
            <a:r>
              <a:rPr sz="2000" dirty="0">
                <a:latin typeface="Microsoft Sans Serif"/>
                <a:cs typeface="Microsoft Sans Serif"/>
              </a:rPr>
              <a:t>a </a:t>
            </a:r>
            <a:r>
              <a:rPr sz="2000" spc="-5" dirty="0">
                <a:latin typeface="Microsoft Sans Serif"/>
                <a:cs typeface="Microsoft Sans Serif"/>
              </a:rPr>
              <a:t>drink</a:t>
            </a:r>
            <a:r>
              <a:rPr sz="2000" dirty="0">
                <a:latin typeface="Microsoft Sans Serif"/>
                <a:cs typeface="Microsoft Sans Serif"/>
              </a:rPr>
              <a:t> </a:t>
            </a:r>
            <a:r>
              <a:rPr sz="2000" spc="-5" dirty="0">
                <a:latin typeface="Microsoft Sans Serif"/>
                <a:cs typeface="Microsoft Sans Serif"/>
              </a:rPr>
              <a:t>from </a:t>
            </a:r>
            <a:r>
              <a:rPr sz="2000" dirty="0">
                <a:latin typeface="Microsoft Sans Serif"/>
                <a:cs typeface="Microsoft Sans Serif"/>
              </a:rPr>
              <a:t>a </a:t>
            </a:r>
            <a:r>
              <a:rPr sz="2000" spc="-10" dirty="0">
                <a:latin typeface="Microsoft Sans Serif"/>
                <a:cs typeface="Microsoft Sans Serif"/>
              </a:rPr>
              <a:t>fire </a:t>
            </a:r>
            <a:r>
              <a:rPr sz="2000" spc="-5" dirty="0">
                <a:latin typeface="Microsoft Sans Serif"/>
                <a:cs typeface="Microsoft Sans Serif"/>
              </a:rPr>
              <a:t> hydrant”</a:t>
            </a:r>
            <a:r>
              <a:rPr sz="2000" spc="-25" dirty="0">
                <a:latin typeface="Microsoft Sans Serif"/>
                <a:cs typeface="Microsoft Sans Serif"/>
              </a:rPr>
              <a:t> </a:t>
            </a:r>
            <a:r>
              <a:rPr sz="2000" dirty="0">
                <a:latin typeface="Microsoft Sans Serif"/>
                <a:cs typeface="Microsoft Sans Serif"/>
              </a:rPr>
              <a:t>-</a:t>
            </a:r>
            <a:r>
              <a:rPr sz="2000" spc="10" dirty="0">
                <a:latin typeface="Microsoft Sans Serif"/>
                <a:cs typeface="Microsoft Sans Serif"/>
              </a:rPr>
              <a:t> </a:t>
            </a:r>
            <a:r>
              <a:rPr sz="2000" spc="-5" dirty="0">
                <a:latin typeface="Microsoft Sans Serif"/>
                <a:cs typeface="Microsoft Sans Serif"/>
              </a:rPr>
              <a:t>Mitchell</a:t>
            </a:r>
            <a:r>
              <a:rPr sz="2000" spc="20" dirty="0">
                <a:latin typeface="Microsoft Sans Serif"/>
                <a:cs typeface="Microsoft Sans Serif"/>
              </a:rPr>
              <a:t> </a:t>
            </a:r>
            <a:r>
              <a:rPr sz="2000" dirty="0">
                <a:latin typeface="Microsoft Sans Serif"/>
                <a:cs typeface="Microsoft Sans Serif"/>
              </a:rPr>
              <a:t>Kapor</a:t>
            </a:r>
            <a:endParaRPr sz="20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</a:pPr>
            <a:endParaRPr sz="22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</a:pPr>
            <a:endParaRPr sz="3100">
              <a:latin typeface="Microsoft Sans Serif"/>
              <a:cs typeface="Microsoft Sans Serif"/>
            </a:endParaRPr>
          </a:p>
          <a:p>
            <a:pPr marL="513715" indent="-154305">
              <a:lnSpc>
                <a:spcPct val="100000"/>
              </a:lnSpc>
              <a:buChar char="-"/>
              <a:tabLst>
                <a:tab pos="514350" algn="l"/>
              </a:tabLst>
            </a:pPr>
            <a:r>
              <a:rPr sz="2000" dirty="0">
                <a:latin typeface="Microsoft Sans Serif"/>
                <a:cs typeface="Microsoft Sans Serif"/>
              </a:rPr>
              <a:t>Information</a:t>
            </a:r>
            <a:r>
              <a:rPr sz="2000" spc="-65" dirty="0">
                <a:latin typeface="Microsoft Sans Serif"/>
                <a:cs typeface="Microsoft Sans Serif"/>
              </a:rPr>
              <a:t> </a:t>
            </a:r>
            <a:r>
              <a:rPr sz="2000" dirty="0">
                <a:latin typeface="Microsoft Sans Serif"/>
                <a:cs typeface="Microsoft Sans Serif"/>
              </a:rPr>
              <a:t>Overload</a:t>
            </a:r>
            <a:endParaRPr sz="2000">
              <a:latin typeface="Microsoft Sans Serif"/>
              <a:cs typeface="Microsoft Sans Serif"/>
            </a:endParaRPr>
          </a:p>
          <a:p>
            <a:pPr marL="513715" indent="-154305">
              <a:lnSpc>
                <a:spcPct val="100000"/>
              </a:lnSpc>
              <a:spcBef>
                <a:spcPts val="395"/>
              </a:spcBef>
              <a:buChar char="-"/>
              <a:tabLst>
                <a:tab pos="514350" algn="l"/>
              </a:tabLst>
            </a:pPr>
            <a:r>
              <a:rPr sz="2000" dirty="0">
                <a:latin typeface="Microsoft Sans Serif"/>
                <a:cs typeface="Microsoft Sans Serif"/>
              </a:rPr>
              <a:t>User</a:t>
            </a:r>
            <a:r>
              <a:rPr sz="2000" spc="-30" dirty="0">
                <a:latin typeface="Microsoft Sans Serif"/>
                <a:cs typeface="Microsoft Sans Serif"/>
              </a:rPr>
              <a:t> </a:t>
            </a:r>
            <a:r>
              <a:rPr sz="2000" dirty="0">
                <a:latin typeface="Microsoft Sans Serif"/>
                <a:cs typeface="Microsoft Sans Serif"/>
              </a:rPr>
              <a:t>Experience</a:t>
            </a:r>
            <a:endParaRPr sz="2000">
              <a:latin typeface="Microsoft Sans Serif"/>
              <a:cs typeface="Microsoft Sans Serif"/>
            </a:endParaRPr>
          </a:p>
          <a:p>
            <a:pPr marL="513715" indent="-154305">
              <a:lnSpc>
                <a:spcPct val="100000"/>
              </a:lnSpc>
              <a:spcBef>
                <a:spcPts val="409"/>
              </a:spcBef>
              <a:buChar char="-"/>
              <a:tabLst>
                <a:tab pos="514350" algn="l"/>
              </a:tabLst>
            </a:pPr>
            <a:r>
              <a:rPr sz="2000" dirty="0">
                <a:latin typeface="Microsoft Sans Serif"/>
                <a:cs typeface="Microsoft Sans Serif"/>
              </a:rPr>
              <a:t>Revenues</a:t>
            </a:r>
            <a:endParaRPr sz="20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</a:pPr>
            <a:endParaRPr sz="22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3100">
              <a:latin typeface="Microsoft Sans Serif"/>
              <a:cs typeface="Microsoft Sans Serif"/>
            </a:endParaRPr>
          </a:p>
          <a:p>
            <a:pPr marL="12700" marR="5080" indent="210185" algn="just">
              <a:lnSpc>
                <a:spcPct val="100000"/>
              </a:lnSpc>
            </a:pPr>
            <a:r>
              <a:rPr sz="2000" dirty="0">
                <a:latin typeface="Microsoft Sans Serif"/>
                <a:cs typeface="Microsoft Sans Serif"/>
              </a:rPr>
              <a:t>Recommender</a:t>
            </a:r>
            <a:r>
              <a:rPr sz="2000" spc="5" dirty="0">
                <a:latin typeface="Microsoft Sans Serif"/>
                <a:cs typeface="Microsoft Sans Serif"/>
              </a:rPr>
              <a:t> </a:t>
            </a:r>
            <a:r>
              <a:rPr sz="2000" spc="-5" dirty="0">
                <a:latin typeface="Microsoft Sans Serif"/>
                <a:cs typeface="Microsoft Sans Serif"/>
              </a:rPr>
              <a:t>systems</a:t>
            </a:r>
            <a:r>
              <a:rPr sz="2000" dirty="0">
                <a:latin typeface="Microsoft Sans Serif"/>
                <a:cs typeface="Microsoft Sans Serif"/>
              </a:rPr>
              <a:t> </a:t>
            </a:r>
            <a:r>
              <a:rPr sz="2000" spc="-5" dirty="0">
                <a:latin typeface="Microsoft Sans Serif"/>
                <a:cs typeface="Microsoft Sans Serif"/>
              </a:rPr>
              <a:t>help</a:t>
            </a:r>
            <a:r>
              <a:rPr sz="2000" dirty="0">
                <a:latin typeface="Microsoft Sans Serif"/>
                <a:cs typeface="Microsoft Sans Serif"/>
              </a:rPr>
              <a:t> </a:t>
            </a:r>
            <a:r>
              <a:rPr sz="2000" spc="-10" dirty="0">
                <a:latin typeface="Microsoft Sans Serif"/>
                <a:cs typeface="Microsoft Sans Serif"/>
              </a:rPr>
              <a:t>in</a:t>
            </a:r>
            <a:r>
              <a:rPr sz="2000" spc="-5" dirty="0">
                <a:latin typeface="Microsoft Sans Serif"/>
                <a:cs typeface="Microsoft Sans Serif"/>
              </a:rPr>
              <a:t> addressing</a:t>
            </a:r>
            <a:r>
              <a:rPr sz="2000" dirty="0">
                <a:latin typeface="Microsoft Sans Serif"/>
                <a:cs typeface="Microsoft Sans Serif"/>
              </a:rPr>
              <a:t> the</a:t>
            </a:r>
            <a:r>
              <a:rPr sz="2000" spc="5" dirty="0">
                <a:latin typeface="Microsoft Sans Serif"/>
                <a:cs typeface="Microsoft Sans Serif"/>
              </a:rPr>
              <a:t> </a:t>
            </a:r>
            <a:r>
              <a:rPr sz="2000" spc="-5" dirty="0">
                <a:latin typeface="Microsoft Sans Serif"/>
                <a:cs typeface="Microsoft Sans Serif"/>
              </a:rPr>
              <a:t>information</a:t>
            </a:r>
            <a:r>
              <a:rPr sz="2000" dirty="0">
                <a:latin typeface="Microsoft Sans Serif"/>
                <a:cs typeface="Microsoft Sans Serif"/>
              </a:rPr>
              <a:t> </a:t>
            </a:r>
            <a:r>
              <a:rPr sz="2000" spc="-5" dirty="0">
                <a:latin typeface="Microsoft Sans Serif"/>
                <a:cs typeface="Microsoft Sans Serif"/>
              </a:rPr>
              <a:t>overload </a:t>
            </a:r>
            <a:r>
              <a:rPr sz="2000" dirty="0">
                <a:latin typeface="Microsoft Sans Serif"/>
                <a:cs typeface="Microsoft Sans Serif"/>
              </a:rPr>
              <a:t> </a:t>
            </a:r>
            <a:r>
              <a:rPr sz="2000" spc="-5" dirty="0">
                <a:latin typeface="Microsoft Sans Serif"/>
                <a:cs typeface="Microsoft Sans Serif"/>
              </a:rPr>
              <a:t>problem </a:t>
            </a:r>
            <a:r>
              <a:rPr sz="2000" dirty="0">
                <a:latin typeface="Microsoft Sans Serif"/>
                <a:cs typeface="Microsoft Sans Serif"/>
              </a:rPr>
              <a:t>by </a:t>
            </a:r>
            <a:r>
              <a:rPr sz="2000" spc="-5" dirty="0">
                <a:latin typeface="Microsoft Sans Serif"/>
                <a:cs typeface="Microsoft Sans Serif"/>
              </a:rPr>
              <a:t>retrieving the information desired </a:t>
            </a:r>
            <a:r>
              <a:rPr sz="2000" dirty="0">
                <a:latin typeface="Microsoft Sans Serif"/>
                <a:cs typeface="Microsoft Sans Serif"/>
              </a:rPr>
              <a:t>by the </a:t>
            </a:r>
            <a:r>
              <a:rPr sz="2000" spc="-5" dirty="0">
                <a:latin typeface="Microsoft Sans Serif"/>
                <a:cs typeface="Microsoft Sans Serif"/>
              </a:rPr>
              <a:t>user based </a:t>
            </a:r>
            <a:r>
              <a:rPr sz="2000" dirty="0">
                <a:latin typeface="Microsoft Sans Serif"/>
                <a:cs typeface="Microsoft Sans Serif"/>
              </a:rPr>
              <a:t>on </a:t>
            </a:r>
            <a:r>
              <a:rPr sz="2000" spc="-10" dirty="0">
                <a:latin typeface="Microsoft Sans Serif"/>
                <a:cs typeface="Microsoft Sans Serif"/>
              </a:rPr>
              <a:t>his </a:t>
            </a:r>
            <a:r>
              <a:rPr sz="2000" spc="-15" dirty="0">
                <a:latin typeface="Microsoft Sans Serif"/>
                <a:cs typeface="Microsoft Sans Serif"/>
              </a:rPr>
              <a:t>or </a:t>
            </a:r>
            <a:r>
              <a:rPr sz="2000" spc="-10" dirty="0">
                <a:latin typeface="Microsoft Sans Serif"/>
                <a:cs typeface="Microsoft Sans Serif"/>
              </a:rPr>
              <a:t> </a:t>
            </a:r>
            <a:r>
              <a:rPr sz="2000" spc="-5" dirty="0">
                <a:latin typeface="Microsoft Sans Serif"/>
                <a:cs typeface="Microsoft Sans Serif"/>
              </a:rPr>
              <a:t>similar</a:t>
            </a:r>
            <a:r>
              <a:rPr sz="2000" dirty="0">
                <a:latin typeface="Microsoft Sans Serif"/>
                <a:cs typeface="Microsoft Sans Serif"/>
              </a:rPr>
              <a:t> users'</a:t>
            </a:r>
            <a:r>
              <a:rPr sz="2000" spc="5" dirty="0">
                <a:latin typeface="Microsoft Sans Serif"/>
                <a:cs typeface="Microsoft Sans Serif"/>
              </a:rPr>
              <a:t> </a:t>
            </a:r>
            <a:r>
              <a:rPr sz="2000" dirty="0">
                <a:latin typeface="Microsoft Sans Serif"/>
                <a:cs typeface="Microsoft Sans Serif"/>
              </a:rPr>
              <a:t>preferences</a:t>
            </a:r>
            <a:r>
              <a:rPr sz="2000" spc="-20" dirty="0">
                <a:latin typeface="Microsoft Sans Serif"/>
                <a:cs typeface="Microsoft Sans Serif"/>
              </a:rPr>
              <a:t> </a:t>
            </a:r>
            <a:r>
              <a:rPr sz="2000" dirty="0">
                <a:latin typeface="Microsoft Sans Serif"/>
                <a:cs typeface="Microsoft Sans Serif"/>
              </a:rPr>
              <a:t>and</a:t>
            </a:r>
            <a:r>
              <a:rPr sz="2000" spc="10" dirty="0">
                <a:latin typeface="Microsoft Sans Serif"/>
                <a:cs typeface="Microsoft Sans Serif"/>
              </a:rPr>
              <a:t> </a:t>
            </a:r>
            <a:r>
              <a:rPr sz="2000" dirty="0">
                <a:latin typeface="Microsoft Sans Serif"/>
                <a:cs typeface="Microsoft Sans Serif"/>
              </a:rPr>
              <a:t>interests.</a:t>
            </a:r>
            <a:endParaRPr sz="20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28600" y="152400"/>
            <a:ext cx="5657292" cy="9977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25" dirty="0">
                <a:latin typeface="+mn-lt"/>
              </a:rPr>
              <a:t>Types</a:t>
            </a:r>
            <a:r>
              <a:rPr lang="en-IN" sz="3200" b="1" spc="-25" dirty="0">
                <a:latin typeface="+mn-lt"/>
              </a:rPr>
              <a:t> of Recommend system:</a:t>
            </a:r>
            <a:br>
              <a:rPr lang="en-IN" sz="3200" b="1" spc="-25" dirty="0"/>
            </a:br>
            <a:endParaRPr sz="32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952500"/>
            <a:ext cx="6286500" cy="4953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0108" y="59563"/>
            <a:ext cx="532765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40" dirty="0">
                <a:latin typeface="+mn-lt"/>
              </a:rPr>
              <a:t>Techniques</a:t>
            </a:r>
            <a:r>
              <a:rPr sz="3200" b="1" spc="-25" dirty="0">
                <a:latin typeface="+mn-lt"/>
              </a:rPr>
              <a:t> </a:t>
            </a:r>
            <a:r>
              <a:rPr sz="3200" b="1" dirty="0">
                <a:latin typeface="+mn-lt"/>
              </a:rPr>
              <a:t>:</a:t>
            </a:r>
            <a:r>
              <a:rPr sz="3200" b="1" spc="15" dirty="0">
                <a:latin typeface="+mn-lt"/>
              </a:rPr>
              <a:t> </a:t>
            </a:r>
            <a:r>
              <a:rPr sz="3200" b="1" spc="-5" dirty="0">
                <a:latin typeface="+mn-lt"/>
              </a:rPr>
              <a:t>Data</a:t>
            </a:r>
            <a:r>
              <a:rPr sz="3200" b="1" spc="-170" dirty="0">
                <a:latin typeface="+mn-lt"/>
              </a:rPr>
              <a:t> </a:t>
            </a:r>
            <a:r>
              <a:rPr sz="3200" b="1" spc="-5" dirty="0">
                <a:latin typeface="+mn-lt"/>
              </a:rPr>
              <a:t>Acquisition</a:t>
            </a:r>
            <a:endParaRPr sz="3200" b="1" dirty="0">
              <a:latin typeface="+mn-l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35000" y="1010513"/>
            <a:ext cx="3722370" cy="3449021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313690" indent="-301625">
              <a:lnSpc>
                <a:spcPct val="100000"/>
              </a:lnSpc>
              <a:spcBef>
                <a:spcPts val="495"/>
              </a:spcBef>
              <a:buAutoNum type="arabicPeriod"/>
              <a:tabLst>
                <a:tab pos="314325" algn="l"/>
              </a:tabLst>
            </a:pP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Explicit</a:t>
            </a:r>
            <a:r>
              <a:rPr sz="2000" spc="-7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Data</a:t>
            </a:r>
            <a:endParaRPr sz="2000" dirty="0">
              <a:latin typeface="Trebuchet MS"/>
              <a:cs typeface="Trebuchet MS"/>
            </a:endParaRPr>
          </a:p>
          <a:p>
            <a:pPr marL="1078230" lvl="1" indent="-167640">
              <a:lnSpc>
                <a:spcPct val="100000"/>
              </a:lnSpc>
              <a:spcBef>
                <a:spcPts val="395"/>
              </a:spcBef>
              <a:buChar char="-"/>
              <a:tabLst>
                <a:tab pos="1078230" algn="l"/>
              </a:tabLst>
            </a:pP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Customer</a:t>
            </a:r>
            <a:r>
              <a:rPr sz="2000" spc="-5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Ratings</a:t>
            </a:r>
            <a:endParaRPr sz="2000" dirty="0">
              <a:latin typeface="Trebuchet MS"/>
              <a:cs typeface="Trebuchet MS"/>
            </a:endParaRPr>
          </a:p>
          <a:p>
            <a:pPr marL="1078230" lvl="1" indent="-167640">
              <a:lnSpc>
                <a:spcPct val="100000"/>
              </a:lnSpc>
              <a:spcBef>
                <a:spcPts val="400"/>
              </a:spcBef>
              <a:buChar char="-"/>
              <a:tabLst>
                <a:tab pos="1078230" algn="l"/>
              </a:tabLst>
            </a:pP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Feedback</a:t>
            </a:r>
            <a:endParaRPr sz="2000" dirty="0">
              <a:latin typeface="Trebuchet MS"/>
              <a:cs typeface="Trebuchet MS"/>
            </a:endParaRPr>
          </a:p>
          <a:p>
            <a:pPr marL="1078230" lvl="1" indent="-167640">
              <a:lnSpc>
                <a:spcPct val="100000"/>
              </a:lnSpc>
              <a:spcBef>
                <a:spcPts val="405"/>
              </a:spcBef>
              <a:buChar char="-"/>
              <a:tabLst>
                <a:tab pos="1078230" algn="l"/>
              </a:tabLst>
            </a:pP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Demographics</a:t>
            </a:r>
            <a:endParaRPr sz="2000" dirty="0">
              <a:latin typeface="Trebuchet MS"/>
              <a:cs typeface="Trebuchet MS"/>
            </a:endParaRPr>
          </a:p>
          <a:p>
            <a:pPr marL="1078230" lvl="1" indent="-167640">
              <a:lnSpc>
                <a:spcPct val="100000"/>
              </a:lnSpc>
              <a:spcBef>
                <a:spcPts val="395"/>
              </a:spcBef>
              <a:buChar char="-"/>
              <a:tabLst>
                <a:tab pos="1078230" algn="l"/>
              </a:tabLst>
            </a:pPr>
            <a:r>
              <a:rPr sz="2000" spc="-10" dirty="0">
                <a:solidFill>
                  <a:srgbClr val="333333"/>
                </a:solidFill>
                <a:latin typeface="Trebuchet MS"/>
                <a:cs typeface="Trebuchet MS"/>
              </a:rPr>
              <a:t>Physiographics</a:t>
            </a:r>
            <a:endParaRPr sz="2000" dirty="0">
              <a:latin typeface="Trebuchet MS"/>
              <a:cs typeface="Trebuchet MS"/>
            </a:endParaRPr>
          </a:p>
          <a:p>
            <a:pPr marL="1078230" lvl="1" indent="-167640">
              <a:lnSpc>
                <a:spcPct val="100000"/>
              </a:lnSpc>
              <a:spcBef>
                <a:spcPts val="400"/>
              </a:spcBef>
              <a:buChar char="-"/>
              <a:tabLst>
                <a:tab pos="1078230" algn="l"/>
              </a:tabLst>
            </a:pP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Ephemeral</a:t>
            </a:r>
            <a:r>
              <a:rPr sz="2000" spc="-6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Needs</a:t>
            </a:r>
            <a:endParaRPr sz="2000" dirty="0">
              <a:latin typeface="Trebuchet MS"/>
              <a:cs typeface="Trebuchet MS"/>
            </a:endParaRPr>
          </a:p>
          <a:p>
            <a:pPr marL="313690" indent="-301625">
              <a:lnSpc>
                <a:spcPct val="100000"/>
              </a:lnSpc>
              <a:spcBef>
                <a:spcPts val="2005"/>
              </a:spcBef>
              <a:buAutoNum type="arabicPeriod"/>
              <a:tabLst>
                <a:tab pos="314325" algn="l"/>
              </a:tabLst>
            </a:pP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Implicit</a:t>
            </a:r>
            <a:r>
              <a:rPr sz="2000" spc="-45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Data</a:t>
            </a:r>
            <a:endParaRPr sz="2000" dirty="0">
              <a:latin typeface="Trebuchet MS"/>
              <a:cs typeface="Trebuchet MS"/>
            </a:endParaRPr>
          </a:p>
          <a:p>
            <a:pPr marL="1078230" lvl="1" indent="-167640">
              <a:lnSpc>
                <a:spcPct val="100000"/>
              </a:lnSpc>
              <a:spcBef>
                <a:spcPts val="395"/>
              </a:spcBef>
              <a:buChar char="-"/>
              <a:tabLst>
                <a:tab pos="1078230" algn="l"/>
              </a:tabLst>
            </a:pP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Purchase</a:t>
            </a:r>
            <a:r>
              <a:rPr sz="2000" spc="-8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History</a:t>
            </a:r>
            <a:endParaRPr sz="2000" dirty="0">
              <a:latin typeface="Trebuchet MS"/>
              <a:cs typeface="Trebuchet MS"/>
            </a:endParaRPr>
          </a:p>
          <a:p>
            <a:pPr marL="1078230" lvl="1" indent="-167640">
              <a:lnSpc>
                <a:spcPct val="100000"/>
              </a:lnSpc>
              <a:spcBef>
                <a:spcPts val="409"/>
              </a:spcBef>
              <a:buChar char="-"/>
              <a:tabLst>
                <a:tab pos="1078230" algn="l"/>
              </a:tabLst>
            </a:pP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Click</a:t>
            </a:r>
            <a:r>
              <a:rPr sz="2000" spc="-2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or</a:t>
            </a:r>
            <a:r>
              <a:rPr sz="2000" spc="-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dirty="0">
                <a:solidFill>
                  <a:srgbClr val="333333"/>
                </a:solidFill>
                <a:latin typeface="Trebuchet MS"/>
                <a:cs typeface="Trebuchet MS"/>
              </a:rPr>
              <a:t>Browse</a:t>
            </a:r>
            <a:r>
              <a:rPr sz="2000" spc="-30" dirty="0">
                <a:solidFill>
                  <a:srgbClr val="333333"/>
                </a:solidFill>
                <a:latin typeface="Trebuchet MS"/>
                <a:cs typeface="Trebuchet MS"/>
              </a:rPr>
              <a:t> </a:t>
            </a:r>
            <a:r>
              <a:rPr sz="2000" spc="-5" dirty="0">
                <a:solidFill>
                  <a:srgbClr val="333333"/>
                </a:solidFill>
                <a:latin typeface="Trebuchet MS"/>
                <a:cs typeface="Trebuchet MS"/>
              </a:rPr>
              <a:t>History</a:t>
            </a:r>
            <a:endParaRPr sz="20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247</TotalTime>
  <Words>982</Words>
  <Application>Microsoft Office PowerPoint</Application>
  <PresentationFormat>A4 Paper (210x297 mm)</PresentationFormat>
  <Paragraphs>216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3" baseType="lpstr">
      <vt:lpstr>Arial</vt:lpstr>
      <vt:lpstr>Arial</vt:lpstr>
      <vt:lpstr>Calibri</vt:lpstr>
      <vt:lpstr>Calibri Light</vt:lpstr>
      <vt:lpstr>Cambria</vt:lpstr>
      <vt:lpstr>Helvetica</vt:lpstr>
      <vt:lpstr>Libre Baskerville</vt:lpstr>
      <vt:lpstr>Microsoft Sans Serif</vt:lpstr>
      <vt:lpstr>Times New Roman</vt:lpstr>
      <vt:lpstr>Trebuchet MS</vt:lpstr>
      <vt:lpstr>Office Theme</vt:lpstr>
      <vt:lpstr>PowerPoint Presentation</vt:lpstr>
      <vt:lpstr>               PROJECT ON:                     MUSIC  RECOMMENDATION    SYSTEM</vt:lpstr>
      <vt:lpstr>PowerPoint Presentation</vt:lpstr>
      <vt:lpstr>Table of contents:</vt:lpstr>
      <vt:lpstr>What is a Recommmendation System?</vt:lpstr>
      <vt:lpstr>Areas of Use</vt:lpstr>
      <vt:lpstr>Why there is a need?</vt:lpstr>
      <vt:lpstr>Types of Recommend system: </vt:lpstr>
      <vt:lpstr>Techniques : Data Acquisition</vt:lpstr>
      <vt:lpstr>Techniques : Recommendation Generation</vt:lpstr>
      <vt:lpstr>Amazon’s Item-to-Item CF</vt:lpstr>
      <vt:lpstr>Techniques : Recommendation Generation</vt:lpstr>
      <vt:lpstr>Techniques : Recommendation Generation</vt:lpstr>
      <vt:lpstr>Techniques : Recommendation Generation</vt:lpstr>
      <vt:lpstr>PowerPoint Presentation</vt:lpstr>
      <vt:lpstr>Techniques : Recommendation Generation</vt:lpstr>
      <vt:lpstr>Cold start problem:</vt:lpstr>
      <vt:lpstr>Collaborative recommendation</vt:lpstr>
      <vt:lpstr>Techniques : Recommendation Generation</vt:lpstr>
      <vt:lpstr>PowerPoint Presentation</vt:lpstr>
      <vt:lpstr>REFERENCES: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Recommendation Systems</dc:title>
  <dc:creator>Lenovo</dc:creator>
  <cp:lastModifiedBy>AwesomeAkbar</cp:lastModifiedBy>
  <cp:revision>42</cp:revision>
  <dcterms:created xsi:type="dcterms:W3CDTF">2021-06-08T14:48:04Z</dcterms:created>
  <dcterms:modified xsi:type="dcterms:W3CDTF">2021-06-27T09:43:29Z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2014-04-10T00:00:00Z</vt:filetime>
  </property>
  <property fmtid="{D5CDD505-2E9C-101B-9397-08002B2CF9AE}" pid="3" name="Creator">
    <vt:lpwstr>Microsoft® Office PowerPoint® 2007</vt:lpwstr>
  </property>
  <property fmtid="{D5CDD505-2E9C-101B-9397-08002B2CF9AE}" pid="4" name="LastSaved">
    <vt:filetime>2021-06-08T00:00:00Z</vt:filetime>
  </property>
</Properties>
</file>